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4"/>
  </p:notesMasterIdLst>
  <p:sldIdLst>
    <p:sldId id="256" r:id="rId3"/>
    <p:sldId id="257" r:id="rId4"/>
    <p:sldId id="258" r:id="rId5"/>
    <p:sldId id="259" r:id="rId6"/>
    <p:sldId id="261" r:id="rId7"/>
    <p:sldId id="260" r:id="rId8"/>
    <p:sldId id="266"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89277" autoAdjust="0"/>
  </p:normalViewPr>
  <p:slideViewPr>
    <p:cSldViewPr>
      <p:cViewPr varScale="1">
        <p:scale>
          <a:sx n="91" d="100"/>
          <a:sy n="91" d="100"/>
        </p:scale>
        <p:origin x="73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3B485-81AF-4CDB-9C01-BD96489CE8C1}" type="datetimeFigureOut">
              <a:rPr lang="en-US" smtClean="0"/>
              <a:pPr/>
              <a:t>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875B07-7B32-4C01-A8D7-BD825825E3E2}" type="slidenum">
              <a:rPr lang="en-US" smtClean="0"/>
              <a:pPr/>
              <a:t>‹N°›</a:t>
            </a:fld>
            <a:endParaRPr lang="en-US"/>
          </a:p>
        </p:txBody>
      </p:sp>
    </p:spTree>
    <p:extLst>
      <p:ext uri="{BB962C8B-B14F-4D97-AF65-F5344CB8AC3E}">
        <p14:creationId xmlns:p14="http://schemas.microsoft.com/office/powerpoint/2010/main" val="4164533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otes Placeholder 8"/>
          <p:cNvSpPr>
            <a:spLocks noGrp="1"/>
          </p:cNvSpPr>
          <p:nvPr>
            <p:ph type="body" idx="1"/>
          </p:nvPr>
        </p:nvSpPr>
        <p:spPr/>
        <p:txBody>
          <a:bodyPr>
            <a:normAutofit/>
          </a:bodyPr>
          <a:lstStyle/>
          <a:p>
            <a:endParaRPr lang="en-US" sz="1400" dirty="0"/>
          </a:p>
        </p:txBody>
      </p:sp>
      <p:sp>
        <p:nvSpPr>
          <p:cNvPr id="5" name="Slide Image Placeholder 4"/>
          <p:cNvSpPr>
            <a:spLocks noGrp="1" noRot="1" noChangeAspect="1"/>
          </p:cNvSpPr>
          <p:nvPr>
            <p:ph type="sldImg"/>
          </p:nvPr>
        </p:nvSpPr>
        <p:spPr>
          <a:xfrm>
            <a:off x="536575" y="503238"/>
            <a:ext cx="3140075" cy="2354262"/>
          </a:xfrm>
        </p:spPr>
      </p:sp>
    </p:spTree>
    <p:extLst>
      <p:ext uri="{BB962C8B-B14F-4D97-AF65-F5344CB8AC3E}">
        <p14:creationId xmlns:p14="http://schemas.microsoft.com/office/powerpoint/2010/main" val="1760304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Date Placeholder 3"/>
          <p:cNvSpPr>
            <a:spLocks noGrp="1"/>
          </p:cNvSpPr>
          <p:nvPr>
            <p:ph type="dt" sz="half" idx="10"/>
          </p:nvPr>
        </p:nvSpPr>
        <p:spPr/>
        <p:txBody>
          <a:bodyPr/>
          <a:lstStyle/>
          <a:p>
            <a:fld id="{051BEC73-49AA-45BC-B16C-50B32D0D6DD2}" type="datetimeFigureOut">
              <a:rPr lang="en-US">
                <a:solidFill>
                  <a:prstClr val="black">
                    <a:tint val="75000"/>
                  </a:prstClr>
                </a:solidFill>
              </a:rPr>
              <a:p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a:solidFill>
                  <a:prstClr val="black">
                    <a:tint val="75000"/>
                  </a:prstClr>
                </a:solidFill>
              </a:rPr>
              <a:pPr/>
              <a:t>‹N°›</a:t>
            </a:fld>
            <a:endParaRPr lang="en-US" dirty="0">
              <a:solidFill>
                <a:prstClr val="black">
                  <a:tint val="75000"/>
                </a:prst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BEC73-49AA-45BC-B16C-50B32D0D6DD2}" type="datetimeFigureOut">
              <a:rPr lang="en-US">
                <a:solidFill>
                  <a:prstClr val="black">
                    <a:tint val="75000"/>
                  </a:prstClr>
                </a:solidFill>
              </a:rPr>
              <a:pPr/>
              <a:t>1/5/2020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2040C-D3B1-42F1-A452-9128C48DC3A7}" type="slidenum">
              <a:rPr lang="en-US">
                <a:solidFill>
                  <a:prstClr val="black">
                    <a:tint val="75000"/>
                  </a:prstClr>
                </a:solidFill>
              </a:rPr>
              <a:pPr/>
              <a:t>‹N°›</a:t>
            </a:fld>
            <a:endParaRPr lang="en-US" dirty="0">
              <a:solidFill>
                <a:prstClr val="black">
                  <a:tint val="75000"/>
                </a:prstClr>
              </a:solidFill>
            </a:endParaRPr>
          </a:p>
        </p:txBody>
      </p:sp>
    </p:spTree>
    <p:extLst>
      <p:ext uri="{BB962C8B-B14F-4D97-AF65-F5344CB8AC3E}">
        <p14:creationId xmlns:p14="http://schemas.microsoft.com/office/powerpoint/2010/main" val="1559054170"/>
      </p:ext>
    </p:extLst>
  </p:cSld>
  <p:clrMap bg1="lt1" tx1="dk1" bg2="lt2" tx2="dk2" accent1="accent1" accent2="accent2" accent3="accent3" accent4="accent4" accent5="accent5" accent6="accent6" hlink="hlink" folHlink="folHlink"/>
  <p:sldLayoutIdLst>
    <p:sldLayoutId id="2147483649" r:id="rId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bg1">
                <a:lumMod val="95000"/>
              </a:schemeClr>
            </a:gs>
            <a:gs pos="99000">
              <a:schemeClr val="bg1">
                <a:lumMod val="6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2691196551_6da7111c35_b.jpg"/>
          <p:cNvPicPr>
            <a:picLocks noChangeAspect="1"/>
          </p:cNvPicPr>
          <p:nvPr/>
        </p:nvPicPr>
        <p:blipFill>
          <a:blip r:embed="rId3" cstate="print"/>
          <a:srcRect/>
          <a:stretch>
            <a:fillRect/>
          </a:stretch>
        </p:blipFill>
        <p:spPr>
          <a:xfrm>
            <a:off x="0" y="18447"/>
            <a:ext cx="9144000" cy="2895600"/>
          </a:xfrm>
          <a:prstGeom prst="rect">
            <a:avLst/>
          </a:prstGeom>
          <a:effectLst>
            <a:reflection blurRad="6350" stA="50000" endA="300" endPos="55000" dir="5400000" sy="-100000" algn="bl" rotWithShape="0"/>
          </a:effectLst>
        </p:spPr>
      </p:pic>
      <p:sp>
        <p:nvSpPr>
          <p:cNvPr id="7" name="TextBox 6"/>
          <p:cNvSpPr txBox="1"/>
          <p:nvPr/>
        </p:nvSpPr>
        <p:spPr>
          <a:xfrm>
            <a:off x="143507" y="3284984"/>
            <a:ext cx="8856985" cy="2585323"/>
          </a:xfrm>
          <a:prstGeom prst="rect">
            <a:avLst/>
          </a:prstGeom>
          <a:solidFill>
            <a:schemeClr val="accent5">
              <a:lumMod val="75000"/>
            </a:schemeClr>
          </a:solidFill>
        </p:spPr>
        <p:txBody>
          <a:bodyPr wrap="square" rtlCol="0">
            <a:spAutoFit/>
          </a:bodyPr>
          <a:lstStyle/>
          <a:p>
            <a:pPr algn="ctr"/>
            <a:r>
              <a:rPr lang="fr-FR" sz="5400" spc="100" dirty="0" smtClean="0">
                <a:solidFill>
                  <a:schemeClr val="accent2">
                    <a:lumMod val="50000"/>
                    <a:alpha val="88000"/>
                  </a:schemeClr>
                </a:solidFill>
                <a:effectLst>
                  <a:reflection blurRad="6350" stA="60000" endA="900" endPos="58000" dir="5400000" sy="-100000" algn="bl" rotWithShape="0"/>
                </a:effectLst>
                <a:latin typeface="Impact" pitchFamily="34" charset="0"/>
              </a:rPr>
              <a:t>Formation des personnels : Encadrement ski de piste et snowboard</a:t>
            </a:r>
          </a:p>
        </p:txBody>
      </p:sp>
    </p:spTree>
    <p:extLst>
      <p:ext uri="{BB962C8B-B14F-4D97-AF65-F5344CB8AC3E}">
        <p14:creationId xmlns:p14="http://schemas.microsoft.com/office/powerpoint/2010/main" val="84973582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9795" y="74480"/>
            <a:ext cx="7772400" cy="400110"/>
          </a:xfrm>
          <a:solidFill>
            <a:schemeClr val="accent1">
              <a:lumMod val="60000"/>
              <a:lumOff val="40000"/>
            </a:schemeClr>
          </a:solidFill>
          <a:ln w="38100">
            <a:solidFill>
              <a:schemeClr val="tx1"/>
            </a:solidFill>
          </a:ln>
        </p:spPr>
        <p:txBody>
          <a:bodyPr vert="horz" wrap="square" lIns="91440" tIns="45720" rIns="91440" bIns="45720" rtlCol="0" anchor="ctr">
            <a:spAutoFit/>
          </a:bodyPr>
          <a:lstStyle/>
          <a:p>
            <a:r>
              <a:rPr lang="fr-FR" sz="2000" dirty="0">
                <a:latin typeface="+mn-lt"/>
                <a:ea typeface="+mn-ea"/>
                <a:cs typeface="+mn-cs"/>
              </a:rPr>
              <a:t>Le </a:t>
            </a:r>
            <a:r>
              <a:rPr lang="fr-FR" sz="2000" dirty="0" smtClean="0">
                <a:latin typeface="+mn-lt"/>
                <a:ea typeface="+mn-ea"/>
                <a:cs typeface="+mn-cs"/>
              </a:rPr>
              <a:t>protocole d’encadrement</a:t>
            </a:r>
            <a:endParaRPr lang="fr-FR" sz="2000" dirty="0">
              <a:latin typeface="+mn-lt"/>
              <a:ea typeface="+mn-ea"/>
              <a:cs typeface="+mn-cs"/>
            </a:endParaRPr>
          </a:p>
        </p:txBody>
      </p:sp>
      <p:graphicFrame>
        <p:nvGraphicFramePr>
          <p:cNvPr id="4" name="Tableau 3"/>
          <p:cNvGraphicFramePr>
            <a:graphicFrameLocks noGrp="1"/>
          </p:cNvGraphicFramePr>
          <p:nvPr>
            <p:extLst>
              <p:ext uri="{D42A27DB-BD31-4B8C-83A1-F6EECF244321}">
                <p14:modId xmlns:p14="http://schemas.microsoft.com/office/powerpoint/2010/main" val="1132456731"/>
              </p:ext>
            </p:extLst>
          </p:nvPr>
        </p:nvGraphicFramePr>
        <p:xfrm>
          <a:off x="0" y="548680"/>
          <a:ext cx="9143999" cy="6309320"/>
        </p:xfrm>
        <a:graphic>
          <a:graphicData uri="http://schemas.openxmlformats.org/drawingml/2006/table">
            <a:tbl>
              <a:tblPr firstRow="1" firstCol="1" bandRow="1"/>
              <a:tblGrid>
                <a:gridCol w="4398103">
                  <a:extLst>
                    <a:ext uri="{9D8B030D-6E8A-4147-A177-3AD203B41FA5}">
                      <a16:colId xmlns:a16="http://schemas.microsoft.com/office/drawing/2014/main" val="20000"/>
                    </a:ext>
                  </a:extLst>
                </a:gridCol>
                <a:gridCol w="4745896">
                  <a:extLst>
                    <a:ext uri="{9D8B030D-6E8A-4147-A177-3AD203B41FA5}">
                      <a16:colId xmlns:a16="http://schemas.microsoft.com/office/drawing/2014/main" val="20001"/>
                    </a:ext>
                  </a:extLst>
                </a:gridCol>
              </a:tblGrid>
              <a:tr h="155402">
                <a:tc>
                  <a:txBody>
                    <a:bodyPr/>
                    <a:lstStyle/>
                    <a:p>
                      <a:pPr algn="ctr">
                        <a:spcAft>
                          <a:spcPts val="0"/>
                        </a:spcAft>
                      </a:pPr>
                      <a:r>
                        <a:rPr lang="fr-FR" sz="1000" dirty="0">
                          <a:effectLst/>
                          <a:latin typeface="Cambria" panose="02040503050406030204" pitchFamily="18" charset="0"/>
                          <a:ea typeface="Times New Roman" panose="02020603050405020304" pitchFamily="18" charset="0"/>
                          <a:cs typeface="Times New Roman" panose="02020603050405020304" pitchFamily="18" charset="0"/>
                        </a:rPr>
                        <a:t>AVANT la première descente….</a:t>
                      </a:r>
                    </a:p>
                  </a:txBody>
                  <a:tcPr marL="43472" marR="4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1000" dirty="0">
                          <a:effectLst/>
                          <a:latin typeface="Cambria" panose="02040503050406030204" pitchFamily="18" charset="0"/>
                          <a:ea typeface="Times New Roman" panose="02020603050405020304" pitchFamily="18" charset="0"/>
                          <a:cs typeface="Times New Roman" panose="02020603050405020304" pitchFamily="18" charset="0"/>
                        </a:rPr>
                        <a:t>PENDANT la sortie…..</a:t>
                      </a:r>
                    </a:p>
                  </a:txBody>
                  <a:tcPr marL="43472" marR="4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6153918">
                <a:tc>
                  <a:txBody>
                    <a:bodyPr/>
                    <a:lstStyle/>
                    <a:p>
                      <a:pPr marL="457200" algn="just">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Organisation :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Le chef d’établissement sait où se déroule la sortie, le nombre d’élèves et le taux d’encadrement (adultes/élèves).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Un protocole d’alerte des secours est défini (rassurer et couvrir la victime, premiers secours, skis en croix pour éviter un sur-accident, donner l’alerte via les pisteurs, prévenir le chef d’établissement).</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lgn="just">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lgn="just">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Equipement des élèves :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Skis réglés et adaptés à la taille du skieur (serrage en fonction du poids et du niveau du skieur).</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Chaussures avec boucles serrées.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Casque homologué, attaché obligatoire.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Gants obligatoires.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Masque préconisé ou lunettes (indice mini 3).</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Crème solaire.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Gestion du groupe :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Liste d’appel des élèves sur papier.</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Numéro du responsable légal.</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Evaluation déclarative : Comment (s’arrêter, maitriser sa trajectoire), quand, où, quelle fréquence, type de piste, type de remontée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Taux de confort d’encadrement : 1/8.</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Connaître la procédure en cas d’accident : Protéger ; Alerter ; Secourir. (P.A.S)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L’identification des groupes de niveau et des élèves est facilitée par le port d’une chasuble.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Equipement de l’encadrant :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Téléphone portable chargé et sur soi.</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Matériel conseillé : couverture de survie, trousse de secours légers, barres de céréales, paire de gants, bonnet et lunettes de secours, crème solaire, un outil multifonctions, talkies.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fr-FR" sz="9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Connaissance des caractéristiques de la sortie et de la station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Météo du jour.</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Plan des pistes.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Horaires et rdv de retour.</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Connaître le numéro de téléphone direct du service des pistes pour signaler un accident ou demander de l’aide si groupe en difficulté.</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Responsabilités civiles et pénales :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Chaque encadrant engage ses responsabilités civiles et pénales quand il prend un groupe en charge.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b="1" i="1" dirty="0">
                          <a:effectLst/>
                          <a:latin typeface="Arial" panose="020B0604020202020204" pitchFamily="34" charset="0"/>
                          <a:ea typeface="Times New Roman" panose="02020603050405020304" pitchFamily="18" charset="0"/>
                          <a:cs typeface="Times New Roman" panose="02020603050405020304" pitchFamily="18" charset="0"/>
                        </a:rPr>
                        <a:t>Tous les encadrants se doivent d’être formés et informés.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3472" marR="4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Connaissances des règles incontournables en tant qu’usager des pistes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Seul l’espace entre les jalons est défini comme « piste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Hors-piste INTERDIT.</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Identifier le </a:t>
                      </a:r>
                      <a:r>
                        <a:rPr lang="fr-FR" sz="900" dirty="0" err="1">
                          <a:effectLst/>
                          <a:latin typeface="Arial" panose="020B0604020202020204" pitchFamily="34" charset="0"/>
                          <a:ea typeface="Times New Roman" panose="02020603050405020304" pitchFamily="18" charset="0"/>
                          <a:cs typeface="Times New Roman" panose="02020603050405020304" pitchFamily="18" charset="0"/>
                        </a:rPr>
                        <a:t>jalonnage</a:t>
                      </a:r>
                      <a:r>
                        <a:rPr lang="fr-FR" sz="900" dirty="0">
                          <a:effectLst/>
                          <a:latin typeface="Arial" panose="020B0604020202020204" pitchFamily="34" charset="0"/>
                          <a:ea typeface="Times New Roman" panose="02020603050405020304" pitchFamily="18" charset="0"/>
                          <a:cs typeface="Times New Roman" panose="02020603050405020304" pitchFamily="18" charset="0"/>
                        </a:rPr>
                        <a:t> réfléchissant (toujours à droite en descendant).</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Etre capable de s’arrêter.</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Maîtriser sa trajectoire.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Maîtriser sa vitesse.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Choisir les zones d’arrêt.</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Respecter la signalétique.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Respecter autrui.</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Protéger ; Alerter ; Secourir (P. A .S)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Remontées mécaniques :</a:t>
                      </a: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Prenez le temps d'observer le fonctionnement du téléporté et expliquez les règles de sécurité aux élèves.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Que doit faire l’élève : avant, pendant, en cas d’arrêt et à l’arrivée de la remontée mécanique.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Evaluation :</a:t>
                      </a: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Obligation de vérification du niveau de chaque élève sur une piste facile (verte) et proche de la station afin d’effectuer rapidement des réajustements de groupes. Viser l’homogénéité relative du groupe.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Exemples de cheminements possibles du groupe :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Les points de départ et d’arrivée sont déterminés et connus des élèves (jalons, panneaux, points remarquables…).</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En file indienne avec intervalles de sécurité et ordre de descente fixé.</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En binôme.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En conduite de groupe inversé.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Routine avec aménagement du milieu.</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L’encadrant se positionne de telle sorte à avoir un visuel sur le groupe.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L’identification des élèves est facilitée par le port d’une chasuble.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457200">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Choix des zones d’évolution :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tabLst>
                          <a:tab pos="690245" algn="l"/>
                        </a:tabLs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Sous-estimer ses propres compétences et celles des élèves. Surestimer les ennuis éventuels.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Définir des évolutions adaptées aux conditions de neige et de pente : verglas, bosses, piste étroite…</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La dernière piste ne doit pas être la plus exigeante de la sortie.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p>
                      <a:pPr algn="ctr">
                        <a:spcAft>
                          <a:spcPts val="0"/>
                        </a:spcAft>
                      </a:pPr>
                      <a:endParaRPr lang="fr-FR" sz="900" b="1" dirty="0" smtClean="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spcAft>
                          <a:spcPts val="0"/>
                        </a:spcAft>
                      </a:pPr>
                      <a:r>
                        <a:rPr lang="fr-FR" sz="900" b="1" dirty="0" smtClean="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APRES </a:t>
                      </a:r>
                      <a:r>
                        <a:rPr lang="fr-FR" sz="900" b="1"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la </a:t>
                      </a:r>
                      <a:r>
                        <a:rPr lang="fr-FR" sz="900" b="1" dirty="0" smtClean="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sortie</a:t>
                      </a:r>
                      <a:r>
                        <a:rPr lang="fr-FR" sz="900" b="1" dirty="0">
                          <a:effectLst/>
                          <a:latin typeface="Arial" panose="020B0604020202020204" pitchFamily="34" charset="0"/>
                        </a:rPr>
                        <a:t> </a:t>
                      </a:r>
                      <a:r>
                        <a:rPr lang="fr-FR" sz="900" dirty="0">
                          <a:effectLst/>
                          <a:latin typeface="Cambria" panose="02040503050406030204" pitchFamily="18" charset="0"/>
                        </a:rPr>
                        <a:t> </a:t>
                      </a:r>
                      <a:br>
                        <a:rPr lang="fr-FR" sz="900" dirty="0">
                          <a:effectLst/>
                          <a:latin typeface="Cambria" panose="02040503050406030204" pitchFamily="18" charset="0"/>
                        </a:rPr>
                      </a:br>
                      <a:r>
                        <a:rPr lang="fr-FR" sz="900" b="1" dirty="0" smtClean="0">
                          <a:effectLst/>
                          <a:latin typeface="Arial" panose="020B0604020202020204" pitchFamily="34" charset="0"/>
                          <a:ea typeface="Times New Roman" panose="02020603050405020304" pitchFamily="18" charset="0"/>
                          <a:cs typeface="Times New Roman" panose="02020603050405020304" pitchFamily="18" charset="0"/>
                        </a:rPr>
                        <a:t>Faire </a:t>
                      </a: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un bilan élèves et encadrants : Niveau, homogénéité des groupes, espaces d’évolution, respects des consignes, difficultés rencontrées, besoin de formation complémentaire …</a:t>
                      </a:r>
                      <a:endParaRPr lang="fr-FR" sz="9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3472" marR="4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361165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129390"/>
            <a:ext cx="8420472" cy="523220"/>
          </a:xfrm>
          <a:solidFill>
            <a:schemeClr val="accent1">
              <a:lumMod val="60000"/>
              <a:lumOff val="40000"/>
            </a:schemeClr>
          </a:solidFill>
          <a:ln w="38100">
            <a:solidFill>
              <a:schemeClr val="tx1"/>
            </a:solidFill>
          </a:ln>
        </p:spPr>
        <p:txBody>
          <a:bodyPr vert="horz" wrap="square" lIns="91440" tIns="45720" rIns="91440" bIns="45720" rtlCol="0" anchor="ctr">
            <a:spAutoFit/>
          </a:bodyPr>
          <a:lstStyle/>
          <a:p>
            <a:r>
              <a:rPr lang="fr-FR" sz="2800" dirty="0">
                <a:latin typeface="+mn-lt"/>
                <a:ea typeface="+mn-ea"/>
                <a:cs typeface="+mn-cs"/>
              </a:rPr>
              <a:t>Fiche de l’encadrant, à avoir sur soi </a:t>
            </a:r>
          </a:p>
        </p:txBody>
      </p:sp>
      <p:graphicFrame>
        <p:nvGraphicFramePr>
          <p:cNvPr id="4" name="Tableau 3"/>
          <p:cNvGraphicFramePr>
            <a:graphicFrameLocks noGrp="1"/>
          </p:cNvGraphicFramePr>
          <p:nvPr>
            <p:extLst>
              <p:ext uri="{D42A27DB-BD31-4B8C-83A1-F6EECF244321}">
                <p14:modId xmlns:p14="http://schemas.microsoft.com/office/powerpoint/2010/main" val="1103448443"/>
              </p:ext>
            </p:extLst>
          </p:nvPr>
        </p:nvGraphicFramePr>
        <p:xfrm>
          <a:off x="179513" y="908720"/>
          <a:ext cx="4176464" cy="5548813"/>
        </p:xfrm>
        <a:graphic>
          <a:graphicData uri="http://schemas.openxmlformats.org/drawingml/2006/table">
            <a:tbl>
              <a:tblPr firstRow="1" firstCol="1" bandRow="1"/>
              <a:tblGrid>
                <a:gridCol w="3084173">
                  <a:extLst>
                    <a:ext uri="{9D8B030D-6E8A-4147-A177-3AD203B41FA5}">
                      <a16:colId xmlns:a16="http://schemas.microsoft.com/office/drawing/2014/main" val="20000"/>
                    </a:ext>
                  </a:extLst>
                </a:gridCol>
                <a:gridCol w="573800">
                  <a:extLst>
                    <a:ext uri="{9D8B030D-6E8A-4147-A177-3AD203B41FA5}">
                      <a16:colId xmlns:a16="http://schemas.microsoft.com/office/drawing/2014/main" val="20001"/>
                    </a:ext>
                  </a:extLst>
                </a:gridCol>
                <a:gridCol w="518491">
                  <a:extLst>
                    <a:ext uri="{9D8B030D-6E8A-4147-A177-3AD203B41FA5}">
                      <a16:colId xmlns:a16="http://schemas.microsoft.com/office/drawing/2014/main" val="20002"/>
                    </a:ext>
                  </a:extLst>
                </a:gridCol>
              </a:tblGrid>
              <a:tr h="595592">
                <a:tc>
                  <a:txBody>
                    <a:bodyPr/>
                    <a:lstStyle/>
                    <a:p>
                      <a:pPr algn="ctr">
                        <a:spcAft>
                          <a:spcPts val="0"/>
                        </a:spcAft>
                      </a:pPr>
                      <a:r>
                        <a:rPr lang="fr-FR"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Les questions à se poser.</a:t>
                      </a:r>
                      <a:endParaRPr lang="fr-FR" sz="1200" dirty="0">
                        <a:effectLst/>
                        <a:latin typeface="Cambria" panose="02040503050406030204" pitchFamily="18" charset="0"/>
                        <a:ea typeface="Times New Roman" panose="02020603050405020304" pitchFamily="18" charset="0"/>
                        <a:cs typeface="Times New Roman" panose="02020603050405020304" pitchFamily="18" charset="0"/>
                      </a:endParaRPr>
                    </a:p>
                    <a:p>
                      <a:pPr algn="ctr">
                        <a:spcAft>
                          <a:spcPts val="0"/>
                        </a:spcAft>
                      </a:pPr>
                      <a:r>
                        <a:rPr lang="fr-FR"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Est-ce que : </a:t>
                      </a:r>
                      <a:endParaRPr lang="fr-F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fr-FR"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OUI</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7125">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J'ai la liste de mes élèves?</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9599">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Mes élèves sont équipés du casque, du masque, des gants?</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9599">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Je vais tester concrètement le niveau réel de tous mes élèves?</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1688">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Je connais les pistes et leurs difficultés?</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9599">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Je sais où je vais skier, </a:t>
                      </a:r>
                      <a:r>
                        <a:rPr lang="fr-FR" sz="1400">
                          <a:effectLst/>
                          <a:latin typeface="Arial" panose="020B0604020202020204" pitchFamily="34" charset="0"/>
                          <a:ea typeface="Times New Roman" panose="02020603050405020304" pitchFamily="18" charset="0"/>
                          <a:cs typeface="Times New Roman" panose="02020603050405020304" pitchFamily="18" charset="0"/>
                        </a:rPr>
                        <a:t>j</a:t>
                      </a:r>
                      <a:r>
                        <a:rPr lang="fr-FR" sz="1400" b="1">
                          <a:effectLst/>
                          <a:latin typeface="Arial" panose="020B0604020202020204" pitchFamily="34" charset="0"/>
                          <a:ea typeface="Times New Roman" panose="02020603050405020304" pitchFamily="18" charset="0"/>
                          <a:cs typeface="Times New Roman" panose="02020603050405020304" pitchFamily="18" charset="0"/>
                        </a:rPr>
                        <a:t>’</a:t>
                      </a:r>
                      <a:r>
                        <a:rPr lang="fr-FR" sz="1400">
                          <a:effectLst/>
                          <a:latin typeface="Arial" panose="020B0604020202020204" pitchFamily="34" charset="0"/>
                          <a:ea typeface="Times New Roman" panose="02020603050405020304" pitchFamily="18" charset="0"/>
                          <a:cs typeface="Times New Roman" panose="02020603050405020304" pitchFamily="18" charset="0"/>
                        </a:rPr>
                        <a:t>ai</a:t>
                      </a:r>
                      <a:r>
                        <a:rPr lang="fr-FR" sz="1400" b="1">
                          <a:effectLst/>
                          <a:latin typeface="Arial" panose="020B0604020202020204" pitchFamily="34" charset="0"/>
                          <a:ea typeface="Times New Roman" panose="02020603050405020304" pitchFamily="18" charset="0"/>
                          <a:cs typeface="Times New Roman" panose="02020603050405020304" pitchFamily="18" charset="0"/>
                        </a:rPr>
                        <a:t> </a:t>
                      </a:r>
                      <a:r>
                        <a:rPr lang="fr-FR" sz="1400">
                          <a:effectLst/>
                          <a:latin typeface="Arial" panose="020B0604020202020204" pitchFamily="34" charset="0"/>
                          <a:ea typeface="Times New Roman" panose="02020603050405020304" pitchFamily="18" charset="0"/>
                          <a:cs typeface="Times New Roman" panose="02020603050405020304" pitchFamily="18" charset="0"/>
                        </a:rPr>
                        <a:t>le plan des pistes.</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59599">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J'ai les N° de téléphone des secours et de mes collègues?</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3195">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J'ai le N° de téléphone du transporteur?</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6498">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J'ai mon téléphone portable chargé?</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2524">
                <a:tc>
                  <a:txBody>
                    <a:bodyPr/>
                    <a:lstStyle/>
                    <a:p>
                      <a:pPr algn="l">
                        <a:spcAft>
                          <a:spcPts val="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J’ai pris connaissance du </a:t>
                      </a:r>
                      <a:r>
                        <a:rPr lang="fr-FR" sz="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protocole</a:t>
                      </a:r>
                      <a:r>
                        <a:rPr lang="fr-FR" sz="1400" baseline="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de sécurité?</a:t>
                      </a:r>
                      <a:endParaRPr lang="fr-F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fr-FR" sz="1200">
                        <a:effectLst/>
                        <a:latin typeface="Cambria" panose="020405030504060302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fr-FR" sz="1200">
                        <a:effectLst/>
                        <a:latin typeface="Cambria" panose="020405030504060302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9599">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Je suis informé que j'engage mes responsabilités?</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3169" marR="43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94049229"/>
              </p:ext>
            </p:extLst>
          </p:nvPr>
        </p:nvGraphicFramePr>
        <p:xfrm>
          <a:off x="4488319" y="937319"/>
          <a:ext cx="4111665" cy="5516017"/>
        </p:xfrm>
        <a:graphic>
          <a:graphicData uri="http://schemas.openxmlformats.org/drawingml/2006/table">
            <a:tbl>
              <a:tblPr firstRow="1" firstCol="1" bandRow="1"/>
              <a:tblGrid>
                <a:gridCol w="1400001">
                  <a:extLst>
                    <a:ext uri="{9D8B030D-6E8A-4147-A177-3AD203B41FA5}">
                      <a16:colId xmlns:a16="http://schemas.microsoft.com/office/drawing/2014/main" val="20000"/>
                    </a:ext>
                  </a:extLst>
                </a:gridCol>
                <a:gridCol w="1215496">
                  <a:extLst>
                    <a:ext uri="{9D8B030D-6E8A-4147-A177-3AD203B41FA5}">
                      <a16:colId xmlns:a16="http://schemas.microsoft.com/office/drawing/2014/main" val="20001"/>
                    </a:ext>
                  </a:extLst>
                </a:gridCol>
                <a:gridCol w="1496168">
                  <a:extLst>
                    <a:ext uri="{9D8B030D-6E8A-4147-A177-3AD203B41FA5}">
                      <a16:colId xmlns:a16="http://schemas.microsoft.com/office/drawing/2014/main" val="20002"/>
                    </a:ext>
                  </a:extLst>
                </a:gridCol>
              </a:tblGrid>
              <a:tr h="400668">
                <a:tc>
                  <a:txBody>
                    <a:bodyPr/>
                    <a:lstStyle/>
                    <a:p>
                      <a:pPr algn="ctr">
                        <a:spcAft>
                          <a:spcPts val="0"/>
                        </a:spcAft>
                      </a:pPr>
                      <a:r>
                        <a:rPr lang="fr-FR"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Nom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fr-FR"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Prénom</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Contre-indication médicale</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44973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973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973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973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973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973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973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4973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73581">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73581">
                <a:tc>
                  <a:txBody>
                    <a:bodyPr/>
                    <a:lstStyle/>
                    <a:p>
                      <a:pPr algn="l"/>
                      <a:endParaRPr lang="fr-FR" sz="1100">
                        <a:effectLst/>
                        <a:latin typeface="Cambria" panose="020405030504060302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fr-FR" sz="1100">
                        <a:effectLst/>
                        <a:latin typeface="Cambria" panose="020405030504060302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fr-FR" sz="1100">
                        <a:effectLst/>
                        <a:latin typeface="Cambria" panose="020405030504060302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9377">
                <a:tc gridSpan="2">
                  <a:txBody>
                    <a:bodyPr/>
                    <a:lstStyle/>
                    <a:p>
                      <a:pPr algn="l">
                        <a:spcAft>
                          <a:spcPts val="0"/>
                        </a:spcAft>
                      </a:pPr>
                      <a:r>
                        <a:rPr lang="fr-FR"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Numéro du responsable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l">
                        <a:spcAft>
                          <a:spcPts val="0"/>
                        </a:spcAft>
                      </a:pPr>
                      <a:r>
                        <a:rPr lang="fr-F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90962">
                <a:tc gridSpan="2">
                  <a:txBody>
                    <a:bodyPr/>
                    <a:lstStyle/>
                    <a:p>
                      <a:pPr algn="l">
                        <a:spcAft>
                          <a:spcPts val="0"/>
                        </a:spcAft>
                      </a:pPr>
                      <a:r>
                        <a:rPr lang="fr-FR"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Numéro des secours station </a:t>
                      </a:r>
                      <a:endParaRPr lang="fr-FR"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l">
                        <a:spcAft>
                          <a:spcPts val="0"/>
                        </a:spcAft>
                      </a:pPr>
                      <a:r>
                        <a:rPr lang="fr-FR"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1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39137" marR="391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71166151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051720" y="1052737"/>
            <a:ext cx="5184576" cy="185149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La loi :  Décret du 4 mai 2017 Circulaires du 6 octobre 2017 et 13 juillet 2004</a:t>
            </a:r>
            <a:endParaRPr lang="fr-FR" sz="2400" dirty="0"/>
          </a:p>
        </p:txBody>
      </p:sp>
      <p:sp>
        <p:nvSpPr>
          <p:cNvPr id="5" name="Titre 4"/>
          <p:cNvSpPr>
            <a:spLocks noGrp="1"/>
          </p:cNvSpPr>
          <p:nvPr>
            <p:ph type="ctrTitle"/>
          </p:nvPr>
        </p:nvSpPr>
        <p:spPr>
          <a:xfrm>
            <a:off x="37213" y="5013176"/>
            <a:ext cx="2943994" cy="178220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fr-FR" sz="2400" dirty="0"/>
              <a:t>Accidentologie </a:t>
            </a:r>
            <a:r>
              <a:rPr lang="fr-FR" sz="2400" dirty="0" smtClean="0"/>
              <a:t>et Spécificités du milieu</a:t>
            </a:r>
            <a:endParaRPr lang="fr-FR" sz="2400" dirty="0"/>
          </a:p>
        </p:txBody>
      </p:sp>
      <p:sp>
        <p:nvSpPr>
          <p:cNvPr id="6" name="Sous-titre 5"/>
          <p:cNvSpPr>
            <a:spLocks noGrp="1"/>
          </p:cNvSpPr>
          <p:nvPr>
            <p:ph type="subTitle" idx="1"/>
          </p:nvPr>
        </p:nvSpPr>
        <p:spPr>
          <a:xfrm>
            <a:off x="2772727" y="3460179"/>
            <a:ext cx="3628453" cy="155299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spcBef>
                <a:spcPct val="0"/>
              </a:spcBef>
            </a:pPr>
            <a:r>
              <a:rPr lang="fr-FR" sz="2400" dirty="0">
                <a:solidFill>
                  <a:schemeClr val="lt1"/>
                </a:solidFill>
              </a:rPr>
              <a:t>L’encadrement </a:t>
            </a:r>
            <a:r>
              <a:rPr lang="fr-FR" sz="2400" dirty="0" smtClean="0">
                <a:solidFill>
                  <a:schemeClr val="lt1"/>
                </a:solidFill>
              </a:rPr>
              <a:t> et le rôle </a:t>
            </a:r>
            <a:r>
              <a:rPr lang="fr-FR" sz="2400" dirty="0">
                <a:solidFill>
                  <a:schemeClr val="lt1"/>
                </a:solidFill>
              </a:rPr>
              <a:t>éducatif de l’adulte.</a:t>
            </a:r>
          </a:p>
        </p:txBody>
      </p:sp>
      <p:sp>
        <p:nvSpPr>
          <p:cNvPr id="7" name="Ellipse 6"/>
          <p:cNvSpPr/>
          <p:nvPr/>
        </p:nvSpPr>
        <p:spPr>
          <a:xfrm>
            <a:off x="5988871" y="5013176"/>
            <a:ext cx="3056384" cy="178220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La science : loi de Newton </a:t>
            </a:r>
            <a:r>
              <a:rPr lang="fr-FR" sz="2400" dirty="0" smtClean="0"/>
              <a:t>et Energie </a:t>
            </a:r>
            <a:r>
              <a:rPr lang="fr-FR" sz="2400" dirty="0"/>
              <a:t>cinétique </a:t>
            </a:r>
          </a:p>
        </p:txBody>
      </p:sp>
      <p:sp>
        <p:nvSpPr>
          <p:cNvPr id="8" name="Flèche droite 7"/>
          <p:cNvSpPr/>
          <p:nvPr/>
        </p:nvSpPr>
        <p:spPr>
          <a:xfrm rot="5400000">
            <a:off x="4325733" y="2966179"/>
            <a:ext cx="514513"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9" name="Flèche droite 8"/>
          <p:cNvSpPr/>
          <p:nvPr/>
        </p:nvSpPr>
        <p:spPr>
          <a:xfrm rot="13646601">
            <a:off x="5518281" y="4942822"/>
            <a:ext cx="806859" cy="4529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0" name="Flèche droite 9"/>
          <p:cNvSpPr/>
          <p:nvPr/>
        </p:nvSpPr>
        <p:spPr>
          <a:xfrm rot="18683938">
            <a:off x="2616979" y="4863496"/>
            <a:ext cx="861302" cy="4915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1" name="ZoneTexte 10"/>
          <p:cNvSpPr txBox="1"/>
          <p:nvPr/>
        </p:nvSpPr>
        <p:spPr>
          <a:xfrm>
            <a:off x="1403646" y="286204"/>
            <a:ext cx="6358685" cy="646331"/>
          </a:xfrm>
          <a:prstGeom prst="rect">
            <a:avLst/>
          </a:prstGeom>
          <a:solidFill>
            <a:schemeClr val="accent1">
              <a:lumMod val="60000"/>
              <a:lumOff val="40000"/>
            </a:schemeClr>
          </a:solidFill>
          <a:ln w="38100">
            <a:noFill/>
          </a:ln>
          <a:effectLst>
            <a:outerShdw blurRad="107950" dist="12700" dir="5400000" algn="ctr">
              <a:srgbClr val="000000"/>
            </a:outerShdw>
          </a:effectLst>
          <a:scene3d>
            <a:camera prst="perspectiveFront"/>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fr-FR" sz="3600" dirty="0" smtClean="0"/>
              <a:t>Les 3 piliers de la formation</a:t>
            </a:r>
          </a:p>
        </p:txBody>
      </p:sp>
    </p:spTree>
    <p:extLst>
      <p:ext uri="{BB962C8B-B14F-4D97-AF65-F5344CB8AC3E}">
        <p14:creationId xmlns:p14="http://schemas.microsoft.com/office/powerpoint/2010/main" val="46280668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785" y="77009"/>
            <a:ext cx="8152814" cy="707886"/>
          </a:xfrm>
          <a:solidFill>
            <a:schemeClr val="accent1">
              <a:lumMod val="60000"/>
              <a:lumOff val="40000"/>
            </a:schemeClr>
          </a:solidFill>
          <a:ln w="38100">
            <a:solidFill>
              <a:schemeClr val="tx1"/>
            </a:solidFill>
          </a:ln>
        </p:spPr>
        <p:txBody>
          <a:bodyPr wrap="square" rtlCol="0">
            <a:spAutoFit/>
          </a:bodyPr>
          <a:lstStyle/>
          <a:p>
            <a:r>
              <a:rPr lang="fr-FR" sz="4000" dirty="0">
                <a:latin typeface="+mn-lt"/>
                <a:ea typeface="+mn-ea"/>
                <a:cs typeface="+mn-cs"/>
              </a:rPr>
              <a:t>La loi : </a:t>
            </a:r>
            <a:r>
              <a:rPr lang="fr-FR" sz="4000" dirty="0" smtClean="0">
                <a:latin typeface="+mn-lt"/>
                <a:ea typeface="+mn-ea"/>
                <a:cs typeface="+mn-cs"/>
              </a:rPr>
              <a:t>la circulaire 6 octobre 2017 </a:t>
            </a:r>
            <a:endParaRPr lang="fr-FR" sz="4000" dirty="0">
              <a:latin typeface="+mn-lt"/>
              <a:ea typeface="+mn-ea"/>
              <a:cs typeface="+mn-cs"/>
            </a:endParaRPr>
          </a:p>
        </p:txBody>
      </p:sp>
      <p:pic>
        <p:nvPicPr>
          <p:cNvPr id="4" name="Image 3"/>
          <p:cNvPicPr>
            <a:picLocks noChangeAspect="1"/>
          </p:cNvPicPr>
          <p:nvPr/>
        </p:nvPicPr>
        <p:blipFill>
          <a:blip r:embed="rId2"/>
          <a:stretch>
            <a:fillRect/>
          </a:stretch>
        </p:blipFill>
        <p:spPr>
          <a:xfrm>
            <a:off x="1371322" y="3142463"/>
            <a:ext cx="6401355" cy="573074"/>
          </a:xfrm>
          <a:prstGeom prst="rect">
            <a:avLst/>
          </a:prstGeom>
        </p:spPr>
      </p:pic>
      <p:pic>
        <p:nvPicPr>
          <p:cNvPr id="5" name="Image 4"/>
          <p:cNvPicPr>
            <a:picLocks noChangeAspect="1"/>
          </p:cNvPicPr>
          <p:nvPr/>
        </p:nvPicPr>
        <p:blipFill>
          <a:blip r:embed="rId2"/>
          <a:stretch>
            <a:fillRect/>
          </a:stretch>
        </p:blipFill>
        <p:spPr>
          <a:xfrm>
            <a:off x="1461473" y="3183111"/>
            <a:ext cx="6401355" cy="573074"/>
          </a:xfrm>
          <a:prstGeom prst="rect">
            <a:avLst/>
          </a:prstGeom>
        </p:spPr>
      </p:pic>
      <p:pic>
        <p:nvPicPr>
          <p:cNvPr id="6" name="Image 5"/>
          <p:cNvPicPr>
            <a:picLocks noChangeAspect="1"/>
          </p:cNvPicPr>
          <p:nvPr/>
        </p:nvPicPr>
        <p:blipFill>
          <a:blip r:embed="rId2"/>
          <a:stretch>
            <a:fillRect/>
          </a:stretch>
        </p:blipFill>
        <p:spPr>
          <a:xfrm>
            <a:off x="1523722" y="3294863"/>
            <a:ext cx="6401355" cy="573074"/>
          </a:xfrm>
          <a:prstGeom prst="rect">
            <a:avLst/>
          </a:prstGeom>
        </p:spPr>
      </p:pic>
      <p:sp>
        <p:nvSpPr>
          <p:cNvPr id="11" name="Rectangle 10"/>
          <p:cNvSpPr/>
          <p:nvPr/>
        </p:nvSpPr>
        <p:spPr>
          <a:xfrm>
            <a:off x="69694" y="908177"/>
            <a:ext cx="9038809" cy="6001643"/>
          </a:xfrm>
          <a:prstGeom prst="rect">
            <a:avLst/>
          </a:prstGeom>
          <a:solidFill>
            <a:schemeClr val="accent2">
              <a:lumMod val="20000"/>
              <a:lumOff val="80000"/>
            </a:schemeClr>
          </a:solidFill>
          <a:ln w="15875">
            <a:solidFill>
              <a:srgbClr val="00B0F0"/>
            </a:solidFill>
          </a:ln>
        </p:spPr>
        <p:txBody>
          <a:bodyPr wrap="square">
            <a:spAutoFit/>
          </a:bodyPr>
          <a:lstStyle/>
          <a:p>
            <a:pPr marL="285750" indent="-285750">
              <a:lnSpc>
                <a:spcPct val="150000"/>
              </a:lnSpc>
              <a:buFontTx/>
              <a:buChar char="-"/>
            </a:pPr>
            <a:r>
              <a:rPr lang="fr-FR" sz="1600" dirty="0">
                <a:latin typeface="Arial" panose="020B0604020202020204" pitchFamily="34" charset="0"/>
                <a:cs typeface="Arial" panose="020B0604020202020204" pitchFamily="34" charset="0"/>
              </a:rPr>
              <a:t>Certaines activités physiques et sportives, qu'elles soient pratiquées dans le cadre des enseignements réguliers ou d'une sortie scolaire occasionnelle (facultative ou obligatoire), doivent respecter un taux minimal d'encadrement renforcé </a:t>
            </a:r>
            <a:r>
              <a:rPr lang="fr-FR" sz="1600" dirty="0" smtClean="0">
                <a:latin typeface="Arial" panose="020B0604020202020204" pitchFamily="34" charset="0"/>
                <a:cs typeface="Arial" panose="020B0604020202020204" pitchFamily="34" charset="0"/>
              </a:rPr>
              <a:t>défini.</a:t>
            </a:r>
          </a:p>
          <a:p>
            <a:pPr marL="285750" indent="-285750">
              <a:lnSpc>
                <a:spcPct val="150000"/>
              </a:lnSpc>
              <a:buFontTx/>
              <a:buChar char="-"/>
            </a:pPr>
            <a:r>
              <a:rPr lang="fr-FR" sz="1600" dirty="0">
                <a:latin typeface="Arial" panose="020B0604020202020204" pitchFamily="34" charset="0"/>
                <a:cs typeface="Arial" panose="020B0604020202020204" pitchFamily="34" charset="0"/>
              </a:rPr>
              <a:t>L'enseignant est responsable de l'organisation et du déroulement de l'activité. Il peut solliciter un intervenant </a:t>
            </a:r>
            <a:r>
              <a:rPr lang="fr-FR" sz="1600" dirty="0" smtClean="0">
                <a:latin typeface="Arial" panose="020B0604020202020204" pitchFamily="34" charset="0"/>
                <a:cs typeface="Arial" panose="020B0604020202020204" pitchFamily="34" charset="0"/>
              </a:rPr>
              <a:t>extérieur, le </a:t>
            </a:r>
            <a:r>
              <a:rPr lang="fr-FR" sz="1600" dirty="0">
                <a:latin typeface="Arial" panose="020B0604020202020204" pitchFamily="34" charset="0"/>
                <a:cs typeface="Arial" panose="020B0604020202020204" pitchFamily="34" charset="0"/>
              </a:rPr>
              <a:t>cas échéant, l'enseignant veille à ce qu'ils soient associés dès la préparation de l'activité et à ce que les objectifs de la séance leur soient </a:t>
            </a:r>
            <a:r>
              <a:rPr lang="fr-FR" sz="1600" dirty="0" smtClean="0">
                <a:latin typeface="Arial" panose="020B0604020202020204" pitchFamily="34" charset="0"/>
                <a:cs typeface="Arial" panose="020B0604020202020204" pitchFamily="34" charset="0"/>
              </a:rPr>
              <a:t>présentés. </a:t>
            </a:r>
          </a:p>
          <a:p>
            <a:pPr marL="285750" indent="-285750">
              <a:lnSpc>
                <a:spcPct val="150000"/>
              </a:lnSpc>
              <a:buFontTx/>
              <a:buChar char="-"/>
            </a:pPr>
            <a:r>
              <a:rPr lang="fr-FR" sz="1600" dirty="0">
                <a:latin typeface="Arial" panose="020B0604020202020204" pitchFamily="34" charset="0"/>
                <a:cs typeface="Arial" panose="020B0604020202020204" pitchFamily="34" charset="0"/>
              </a:rPr>
              <a:t>Des intervenants extérieurs peuvent être sollicités en raison de leur expertise technique concernant une discipline sportive. Dans le cadre de l'enseignement de l'EPS, les intervenants extérieurs doivent être agréés par l'IA-</a:t>
            </a:r>
            <a:r>
              <a:rPr lang="fr-FR" sz="1600" dirty="0" err="1">
                <a:latin typeface="Arial" panose="020B0604020202020204" pitchFamily="34" charset="0"/>
                <a:cs typeface="Arial" panose="020B0604020202020204" pitchFamily="34" charset="0"/>
              </a:rPr>
              <a:t>Dasen</a:t>
            </a:r>
            <a:r>
              <a:rPr lang="fr-FR" sz="1600" dirty="0">
                <a:latin typeface="Arial" panose="020B0604020202020204" pitchFamily="34" charset="0"/>
                <a:cs typeface="Arial" panose="020B0604020202020204" pitchFamily="34" charset="0"/>
              </a:rPr>
              <a:t>, qu'ils interviennent en tant que professionnels ou en tant que </a:t>
            </a:r>
            <a:r>
              <a:rPr lang="fr-FR" sz="1600" dirty="0" smtClean="0">
                <a:latin typeface="Arial" panose="020B0604020202020204" pitchFamily="34" charset="0"/>
                <a:cs typeface="Arial" panose="020B0604020202020204" pitchFamily="34" charset="0"/>
              </a:rPr>
              <a:t>bénévoles.</a:t>
            </a:r>
          </a:p>
          <a:p>
            <a:pPr marL="285750" indent="-285750">
              <a:lnSpc>
                <a:spcPct val="150000"/>
              </a:lnSpc>
              <a:buFontTx/>
              <a:buChar char="-"/>
            </a:pPr>
            <a:r>
              <a:rPr lang="fr-FR" sz="1600" dirty="0">
                <a:latin typeface="Arial" panose="020B0604020202020204" pitchFamily="34" charset="0"/>
                <a:cs typeface="Arial" panose="020B0604020202020204" pitchFamily="34" charset="0"/>
              </a:rPr>
              <a:t>L'agrément est délivré après vérification des compétences dites techniques et de l'honorabilité de l'intervenant</a:t>
            </a:r>
            <a:r>
              <a:rPr lang="fr-FR" sz="1600" dirty="0" smtClean="0">
                <a:latin typeface="Arial" panose="020B0604020202020204" pitchFamily="34" charset="0"/>
                <a:cs typeface="Arial" panose="020B0604020202020204" pitchFamily="34" charset="0"/>
              </a:rPr>
              <a:t>.</a:t>
            </a:r>
          </a:p>
          <a:p>
            <a:pPr marL="285750" indent="-285750">
              <a:lnSpc>
                <a:spcPct val="150000"/>
              </a:lnSpc>
              <a:buFontTx/>
              <a:buChar char="-"/>
            </a:pPr>
            <a:r>
              <a:rPr lang="fr-FR" sz="1600" dirty="0">
                <a:latin typeface="Arial" panose="020B0604020202020204" pitchFamily="34" charset="0"/>
                <a:cs typeface="Arial" panose="020B0604020202020204" pitchFamily="34" charset="0"/>
              </a:rPr>
              <a:t>Les intervenants extérieurs </a:t>
            </a:r>
            <a:r>
              <a:rPr lang="fr-FR" sz="1600" dirty="0" smtClean="0">
                <a:latin typeface="Arial" panose="020B0604020202020204" pitchFamily="34" charset="0"/>
                <a:cs typeface="Arial" panose="020B0604020202020204" pitchFamily="34" charset="0"/>
              </a:rPr>
              <a:t>peuvent </a:t>
            </a:r>
            <a:r>
              <a:rPr lang="fr-FR" sz="1600" dirty="0">
                <a:latin typeface="Arial" panose="020B0604020202020204" pitchFamily="34" charset="0"/>
                <a:cs typeface="Arial" panose="020B0604020202020204" pitchFamily="34" charset="0"/>
              </a:rPr>
              <a:t>être amenés à prendre en charge un groupe d'élèves</a:t>
            </a:r>
            <a:r>
              <a:rPr lang="fr-FR" sz="1600" dirty="0" smtClean="0">
                <a:latin typeface="Arial" panose="020B0604020202020204" pitchFamily="34" charset="0"/>
                <a:cs typeface="Arial" panose="020B0604020202020204" pitchFamily="34" charset="0"/>
              </a:rPr>
              <a:t>.</a:t>
            </a:r>
          </a:p>
          <a:p>
            <a:pPr marL="285750" indent="-285750">
              <a:lnSpc>
                <a:spcPct val="150000"/>
              </a:lnSpc>
              <a:buFontTx/>
              <a:buChar char="-"/>
            </a:pPr>
            <a:r>
              <a:rPr lang="fr-FR" sz="1600" dirty="0" smtClean="0">
                <a:latin typeface="Arial" panose="020B0604020202020204" pitchFamily="34" charset="0"/>
                <a:cs typeface="Arial" panose="020B0604020202020204" pitchFamily="34" charset="0"/>
              </a:rPr>
              <a:t>Tout </a:t>
            </a:r>
            <a:r>
              <a:rPr lang="fr-FR" sz="1600" dirty="0">
                <a:latin typeface="Arial" panose="020B0604020202020204" pitchFamily="34" charset="0"/>
                <a:cs typeface="Arial" panose="020B0604020202020204" pitchFamily="34" charset="0"/>
              </a:rPr>
              <a:t>intervenant extérieur rémunéré ou bénévole est tenu de « respecter les personnels, adopter une attitude bienveillante à l'égard des élèves, s'abstenir de tout propos ou comportement qui pourrait </a:t>
            </a:r>
            <a:r>
              <a:rPr lang="fr-FR" sz="1600" dirty="0" smtClean="0">
                <a:latin typeface="Arial" panose="020B0604020202020204" pitchFamily="34" charset="0"/>
                <a:cs typeface="Arial" panose="020B0604020202020204" pitchFamily="34" charset="0"/>
              </a:rPr>
              <a:t>choquer ».</a:t>
            </a:r>
          </a:p>
        </p:txBody>
      </p:sp>
    </p:spTree>
    <p:extLst>
      <p:ext uri="{BB962C8B-B14F-4D97-AF65-F5344CB8AC3E}">
        <p14:creationId xmlns:p14="http://schemas.microsoft.com/office/powerpoint/2010/main" val="292857783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95593" y="20379"/>
            <a:ext cx="8152814" cy="707886"/>
          </a:xfrm>
          <a:prstGeom prst="rect">
            <a:avLst/>
          </a:prstGeom>
          <a:solidFill>
            <a:schemeClr val="accent1">
              <a:lumMod val="60000"/>
              <a:lumOff val="40000"/>
            </a:schemeClr>
          </a:solidFill>
          <a:ln w="38100">
            <a:solidFill>
              <a:schemeClr val="tx1"/>
            </a:solidFill>
          </a:ln>
        </p:spPr>
        <p:txBody>
          <a:bodyPr vert="horz" wrap="square" lIns="91440" tIns="45720" rIns="91440" bIns="45720" rtlCol="0" anchor="ctr">
            <a:spAutoFit/>
          </a:bodyPr>
          <a:lstStyle>
            <a:lvl1pPr algn="ctr">
              <a:spcBef>
                <a:spcPct val="0"/>
              </a:spcBef>
              <a:buNone/>
              <a:defRPr sz="4000"/>
            </a:lvl1pPr>
          </a:lstStyle>
          <a:p>
            <a:r>
              <a:rPr lang="fr-FR" dirty="0"/>
              <a:t>La loi : la circulaire du 13 juillet 2004</a:t>
            </a:r>
          </a:p>
        </p:txBody>
      </p:sp>
      <p:sp>
        <p:nvSpPr>
          <p:cNvPr id="5" name="Rectangle 4"/>
          <p:cNvSpPr/>
          <p:nvPr/>
        </p:nvSpPr>
        <p:spPr>
          <a:xfrm>
            <a:off x="107504" y="908720"/>
            <a:ext cx="8928992" cy="5632311"/>
          </a:xfrm>
          <a:prstGeom prst="rect">
            <a:avLst/>
          </a:prstGeom>
          <a:solidFill>
            <a:schemeClr val="accent2">
              <a:lumMod val="20000"/>
              <a:lumOff val="80000"/>
            </a:schemeClr>
          </a:solidFill>
          <a:ln w="15875">
            <a:solidFill>
              <a:srgbClr val="00B0F0"/>
            </a:solidFill>
          </a:ln>
        </p:spPr>
        <p:txBody>
          <a:bodyPr wrap="square">
            <a:spAutoFit/>
          </a:bodyPr>
          <a:lstStyle/>
          <a:p>
            <a:pPr marL="285750" indent="-285750">
              <a:buFontTx/>
              <a:buChar char="-"/>
            </a:pPr>
            <a:r>
              <a:rPr lang="fr-FR" sz="2000" dirty="0" smtClean="0">
                <a:latin typeface="Arial" panose="020B0604020202020204" pitchFamily="34" charset="0"/>
                <a:cs typeface="Arial" panose="020B0604020202020204" pitchFamily="34" charset="0"/>
              </a:rPr>
              <a:t>À </a:t>
            </a:r>
            <a:r>
              <a:rPr lang="fr-FR" sz="2000" dirty="0">
                <a:latin typeface="Arial" panose="020B0604020202020204" pitchFamily="34" charset="0"/>
                <a:cs typeface="Arial" panose="020B0604020202020204" pitchFamily="34" charset="0"/>
              </a:rPr>
              <a:t>l’origine des accidents figurent souvent des tâches ou exercices insuffisamment adaptés aux possibilités des </a:t>
            </a:r>
            <a:r>
              <a:rPr lang="fr-FR" sz="2000" dirty="0" smtClean="0">
                <a:latin typeface="Arial" panose="020B0604020202020204" pitchFamily="34" charset="0"/>
                <a:cs typeface="Arial" panose="020B0604020202020204" pitchFamily="34" charset="0"/>
              </a:rPr>
              <a:t>élèves et des consignes </a:t>
            </a:r>
            <a:r>
              <a:rPr lang="fr-FR" sz="2000" dirty="0">
                <a:latin typeface="Arial" panose="020B0604020202020204" pitchFamily="34" charset="0"/>
                <a:cs typeface="Arial" panose="020B0604020202020204" pitchFamily="34" charset="0"/>
              </a:rPr>
              <a:t>manquant de précision.</a:t>
            </a:r>
          </a:p>
          <a:p>
            <a:pPr marL="285750" indent="-285750">
              <a:buFontTx/>
              <a:buChar char="-"/>
            </a:pPr>
            <a:r>
              <a:rPr lang="fr-FR" sz="2000" b="1" dirty="0" smtClean="0">
                <a:latin typeface="Arial" panose="020B0604020202020204" pitchFamily="34" charset="0"/>
                <a:cs typeface="Arial" panose="020B0604020202020204" pitchFamily="34" charset="0"/>
              </a:rPr>
              <a:t>La </a:t>
            </a:r>
            <a:r>
              <a:rPr lang="fr-FR" sz="2000" b="1" dirty="0">
                <a:latin typeface="Arial" panose="020B0604020202020204" pitchFamily="34" charset="0"/>
                <a:cs typeface="Arial" panose="020B0604020202020204" pitchFamily="34" charset="0"/>
              </a:rPr>
              <a:t>substitution de la responsabilité de l’État à celle de l’enseignant au plan civil ne s’opère pas au plan pénal.</a:t>
            </a:r>
          </a:p>
          <a:p>
            <a:pPr marL="285750" indent="-285750">
              <a:buFontTx/>
              <a:buChar char="-"/>
            </a:pPr>
            <a:r>
              <a:rPr lang="fr-FR" sz="2000" b="1" dirty="0" smtClean="0">
                <a:latin typeface="Arial" panose="020B0604020202020204" pitchFamily="34" charset="0"/>
                <a:cs typeface="Arial" panose="020B0604020202020204" pitchFamily="34" charset="0"/>
              </a:rPr>
              <a:t>Art 121-1 code pénal : </a:t>
            </a:r>
            <a:r>
              <a:rPr lang="fr-FR" sz="2000" b="1" dirty="0">
                <a:latin typeface="Arial" panose="020B0604020202020204" pitchFamily="34" charset="0"/>
                <a:cs typeface="Arial" panose="020B0604020202020204" pitchFamily="34" charset="0"/>
              </a:rPr>
              <a:t>“nul n’est responsable pénalement que de son propre fait”.</a:t>
            </a:r>
          </a:p>
          <a:p>
            <a:pPr marL="285750" indent="-285750">
              <a:buFontTx/>
              <a:buChar char="-"/>
            </a:pPr>
            <a:r>
              <a:rPr lang="fr-FR" sz="2000" dirty="0">
                <a:latin typeface="Arial" panose="020B0604020202020204" pitchFamily="34" charset="0"/>
                <a:cs typeface="Arial" panose="020B0604020202020204" pitchFamily="34" charset="0"/>
              </a:rPr>
              <a:t>La responsabilité pénale pourra être engagée s’il commet une infraction intentionnelle ou non </a:t>
            </a:r>
            <a:r>
              <a:rPr lang="fr-FR" sz="2000" dirty="0" smtClean="0">
                <a:latin typeface="Arial" panose="020B0604020202020204" pitchFamily="34" charset="0"/>
                <a:cs typeface="Arial" panose="020B0604020202020204" pitchFamily="34" charset="0"/>
              </a:rPr>
              <a:t>intentionnelle (commet </a:t>
            </a:r>
            <a:r>
              <a:rPr lang="fr-FR" sz="2000" dirty="0">
                <a:latin typeface="Arial" panose="020B0604020202020204" pitchFamily="34" charset="0"/>
                <a:cs typeface="Arial" panose="020B0604020202020204" pitchFamily="34" charset="0"/>
              </a:rPr>
              <a:t>une imprudence, une négligence ou une </a:t>
            </a:r>
            <a:r>
              <a:rPr lang="fr-FR" sz="2000" dirty="0" smtClean="0">
                <a:latin typeface="Arial" panose="020B0604020202020204" pitchFamily="34" charset="0"/>
                <a:cs typeface="Arial" panose="020B0604020202020204" pitchFamily="34" charset="0"/>
              </a:rPr>
              <a:t>maladresse).</a:t>
            </a:r>
          </a:p>
          <a:p>
            <a:pPr marL="285750" indent="-285750">
              <a:buFontTx/>
              <a:buChar char="-"/>
            </a:pPr>
            <a:r>
              <a:rPr lang="fr-FR" sz="2000" dirty="0" smtClean="0">
                <a:latin typeface="Arial" panose="020B0604020202020204" pitchFamily="34" charset="0"/>
                <a:cs typeface="Arial" panose="020B0604020202020204" pitchFamily="34" charset="0"/>
              </a:rPr>
              <a:t>L’action </a:t>
            </a:r>
            <a:r>
              <a:rPr lang="fr-FR" sz="2000" dirty="0">
                <a:latin typeface="Arial" panose="020B0604020202020204" pitchFamily="34" charset="0"/>
                <a:cs typeface="Arial" panose="020B0604020202020204" pitchFamily="34" charset="0"/>
              </a:rPr>
              <a:t>pénale </a:t>
            </a:r>
            <a:r>
              <a:rPr lang="fr-FR" sz="2000" dirty="0" smtClean="0">
                <a:latin typeface="Arial" panose="020B0604020202020204" pitchFamily="34" charset="0"/>
                <a:cs typeface="Arial" panose="020B0604020202020204" pitchFamily="34" charset="0"/>
              </a:rPr>
              <a:t>est </a:t>
            </a:r>
            <a:r>
              <a:rPr lang="fr-FR" sz="2000" dirty="0">
                <a:latin typeface="Arial" panose="020B0604020202020204" pitchFamily="34" charset="0"/>
                <a:cs typeface="Arial" panose="020B0604020202020204" pitchFamily="34" charset="0"/>
              </a:rPr>
              <a:t>à l’initiative du procureur de la République ou </a:t>
            </a:r>
            <a:r>
              <a:rPr lang="fr-FR" sz="2000" dirty="0" smtClean="0">
                <a:latin typeface="Arial" panose="020B0604020202020204" pitchFamily="34" charset="0"/>
                <a:cs typeface="Arial" panose="020B0604020202020204" pitchFamily="34" charset="0"/>
              </a:rPr>
              <a:t>d’une </a:t>
            </a:r>
            <a:r>
              <a:rPr lang="fr-FR" sz="2000" dirty="0">
                <a:latin typeface="Arial" panose="020B0604020202020204" pitchFamily="34" charset="0"/>
                <a:cs typeface="Arial" panose="020B0604020202020204" pitchFamily="34" charset="0"/>
              </a:rPr>
              <a:t>plainte avec constitution de partie civile déposée par la victime. </a:t>
            </a:r>
            <a:endParaRPr lang="fr-FR" sz="2000" dirty="0" smtClean="0">
              <a:latin typeface="Arial" panose="020B0604020202020204" pitchFamily="34" charset="0"/>
              <a:cs typeface="Arial" panose="020B0604020202020204" pitchFamily="34" charset="0"/>
            </a:endParaRPr>
          </a:p>
          <a:p>
            <a:pPr marL="285750" indent="-285750">
              <a:buFontTx/>
              <a:buChar char="-"/>
            </a:pPr>
            <a:r>
              <a:rPr lang="fr-FR" sz="2000" dirty="0">
                <a:latin typeface="Arial" panose="020B0604020202020204" pitchFamily="34" charset="0"/>
                <a:cs typeface="Arial" panose="020B0604020202020204" pitchFamily="34" charset="0"/>
              </a:rPr>
              <a:t>L</a:t>
            </a:r>
            <a:r>
              <a:rPr lang="fr-FR" sz="2000" dirty="0" smtClean="0">
                <a:latin typeface="Arial" panose="020B0604020202020204" pitchFamily="34" charset="0"/>
                <a:cs typeface="Arial" panose="020B0604020202020204" pitchFamily="34" charset="0"/>
              </a:rPr>
              <a:t>es </a:t>
            </a:r>
            <a:r>
              <a:rPr lang="fr-FR" sz="2000" dirty="0">
                <a:latin typeface="Arial" panose="020B0604020202020204" pitchFamily="34" charset="0"/>
                <a:cs typeface="Arial" panose="020B0604020202020204" pitchFamily="34" charset="0"/>
              </a:rPr>
              <a:t>personnes physiques </a:t>
            </a:r>
            <a:r>
              <a:rPr lang="fr-FR" sz="2000" dirty="0" smtClean="0">
                <a:latin typeface="Arial" panose="020B0604020202020204" pitchFamily="34" charset="0"/>
                <a:cs typeface="Arial" panose="020B0604020202020204" pitchFamily="34" charset="0"/>
              </a:rPr>
              <a:t>qui </a:t>
            </a:r>
            <a:r>
              <a:rPr lang="fr-FR" sz="2000" dirty="0">
                <a:latin typeface="Arial" panose="020B0604020202020204" pitchFamily="34" charset="0"/>
                <a:cs typeface="Arial" panose="020B0604020202020204" pitchFamily="34" charset="0"/>
              </a:rPr>
              <a:t>ont </a:t>
            </a:r>
            <a:r>
              <a:rPr lang="fr-FR" sz="2000" dirty="0" smtClean="0">
                <a:latin typeface="Arial" panose="020B0604020202020204" pitchFamily="34" charset="0"/>
                <a:cs typeface="Arial" panose="020B0604020202020204" pitchFamily="34" charset="0"/>
              </a:rPr>
              <a:t>créé </a:t>
            </a:r>
            <a:r>
              <a:rPr lang="fr-FR" sz="2000" dirty="0">
                <a:latin typeface="Arial" panose="020B0604020202020204" pitchFamily="34" charset="0"/>
                <a:cs typeface="Arial" panose="020B0604020202020204" pitchFamily="34" charset="0"/>
              </a:rPr>
              <a:t>la </a:t>
            </a:r>
            <a:r>
              <a:rPr lang="fr-FR" sz="2000" dirty="0" smtClean="0">
                <a:latin typeface="Arial" panose="020B0604020202020204" pitchFamily="34" charset="0"/>
                <a:cs typeface="Arial" panose="020B0604020202020204" pitchFamily="34" charset="0"/>
              </a:rPr>
              <a:t>situation </a:t>
            </a:r>
            <a:r>
              <a:rPr lang="fr-FR" sz="2000" dirty="0">
                <a:latin typeface="Arial" panose="020B0604020202020204" pitchFamily="34" charset="0"/>
                <a:cs typeface="Arial" panose="020B0604020202020204" pitchFamily="34" charset="0"/>
              </a:rPr>
              <a:t>du dommage ou qui n’ont pas pris les mesures permettant de l’éviter, sont responsables pénalement s’il est établi qu’elles ont, soit violé de façon manifestement délibérée une obligation particulière de sécurité prévue par la loi ou le règlement, soit commis une faute caractérisée et qui exposait autrui à un risque d’une particulière gravité qu’elles ne pouvaient ignorer.”</a:t>
            </a:r>
          </a:p>
        </p:txBody>
      </p:sp>
    </p:spTree>
    <p:extLst>
      <p:ext uri="{BB962C8B-B14F-4D97-AF65-F5344CB8AC3E}">
        <p14:creationId xmlns:p14="http://schemas.microsoft.com/office/powerpoint/2010/main" val="277710423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0" y="64664"/>
            <a:ext cx="9000492" cy="646331"/>
          </a:xfrm>
          <a:solidFill>
            <a:schemeClr val="accent1">
              <a:lumMod val="60000"/>
              <a:lumOff val="40000"/>
            </a:schemeClr>
          </a:solidFill>
          <a:ln w="38100">
            <a:solidFill>
              <a:schemeClr val="tx1"/>
            </a:solidFill>
          </a:ln>
        </p:spPr>
        <p:txBody>
          <a:bodyPr vert="horz" wrap="square" lIns="91440" tIns="45720" rIns="91440" bIns="45720" rtlCol="0" anchor="ctr">
            <a:spAutoFit/>
          </a:bodyPr>
          <a:lstStyle/>
          <a:p>
            <a:r>
              <a:rPr lang="fr-FR" sz="3600" dirty="0">
                <a:latin typeface="+mn-lt"/>
                <a:ea typeface="+mn-ea"/>
                <a:cs typeface="+mn-cs"/>
              </a:rPr>
              <a:t>Accidentologie </a:t>
            </a:r>
            <a:r>
              <a:rPr lang="fr-FR" sz="3600" dirty="0" smtClean="0">
                <a:latin typeface="+mn-lt"/>
                <a:ea typeface="+mn-ea"/>
                <a:cs typeface="+mn-cs"/>
              </a:rPr>
              <a:t>: Enseignements </a:t>
            </a:r>
            <a:r>
              <a:rPr lang="fr-FR" sz="3600" dirty="0">
                <a:latin typeface="+mn-lt"/>
                <a:ea typeface="+mn-ea"/>
                <a:cs typeface="+mn-cs"/>
              </a:rPr>
              <a:t>à en tirer</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0995"/>
            <a:ext cx="4932040" cy="6147005"/>
          </a:xfrm>
          <a:prstGeom prst="rect">
            <a:avLst/>
          </a:prstGeom>
          <a:ln w="19050">
            <a:solidFill>
              <a:schemeClr val="tx1"/>
            </a:solidFill>
          </a:ln>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923057"/>
            <a:ext cx="4068452" cy="4810199"/>
          </a:xfrm>
          <a:prstGeom prst="rect">
            <a:avLst/>
          </a:prstGeom>
          <a:ln w="19050">
            <a:solidFill>
              <a:schemeClr val="tx1"/>
            </a:solidFill>
          </a:ln>
        </p:spPr>
      </p:pic>
    </p:spTree>
    <p:extLst>
      <p:ext uri="{BB962C8B-B14F-4D97-AF65-F5344CB8AC3E}">
        <p14:creationId xmlns:p14="http://schemas.microsoft.com/office/powerpoint/2010/main" val="180411129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0778"/>
            <a:ext cx="7704856" cy="584775"/>
          </a:xfrm>
          <a:solidFill>
            <a:schemeClr val="accent1">
              <a:lumMod val="60000"/>
              <a:lumOff val="40000"/>
            </a:schemeClr>
          </a:solidFill>
          <a:ln w="38100">
            <a:solidFill>
              <a:schemeClr val="tx1"/>
            </a:solidFill>
          </a:ln>
        </p:spPr>
        <p:txBody>
          <a:bodyPr vert="horz" wrap="square" lIns="91440" tIns="45720" rIns="91440" bIns="45720" rtlCol="0" anchor="ctr">
            <a:spAutoFit/>
          </a:bodyPr>
          <a:lstStyle/>
          <a:p>
            <a:r>
              <a:rPr lang="fr-FR" sz="3200" dirty="0">
                <a:latin typeface="+mn-lt"/>
                <a:ea typeface="+mn-ea"/>
                <a:cs typeface="+mn-cs"/>
              </a:rPr>
              <a:t>Accidentologie </a:t>
            </a:r>
            <a:r>
              <a:rPr lang="fr-FR" sz="3200" dirty="0" smtClean="0">
                <a:latin typeface="+mn-lt"/>
                <a:ea typeface="+mn-ea"/>
                <a:cs typeface="+mn-cs"/>
              </a:rPr>
              <a:t>Ski Alpin</a:t>
            </a:r>
            <a:endParaRPr lang="fr-FR" sz="3200" dirty="0">
              <a:latin typeface="+mn-lt"/>
              <a:ea typeface="+mn-ea"/>
              <a:cs typeface="+mn-cs"/>
            </a:endParaRPr>
          </a:p>
        </p:txBody>
      </p:sp>
      <p:sp>
        <p:nvSpPr>
          <p:cNvPr id="3" name="Sous-titre 2"/>
          <p:cNvSpPr>
            <a:spLocks noGrp="1"/>
          </p:cNvSpPr>
          <p:nvPr>
            <p:ph type="subTitle" idx="1"/>
          </p:nvPr>
        </p:nvSpPr>
        <p:spPr/>
        <p:txBody>
          <a:bodyPr/>
          <a:lstStyle/>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697744"/>
            <a:ext cx="7704856" cy="6160256"/>
          </a:xfrm>
          <a:prstGeom prst="rect">
            <a:avLst/>
          </a:prstGeom>
          <a:ln w="19050">
            <a:solidFill>
              <a:schemeClr val="tx1"/>
            </a:solidFill>
          </a:ln>
        </p:spPr>
      </p:pic>
    </p:spTree>
    <p:extLst>
      <p:ext uri="{BB962C8B-B14F-4D97-AF65-F5344CB8AC3E}">
        <p14:creationId xmlns:p14="http://schemas.microsoft.com/office/powerpoint/2010/main" val="101032345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rot="16200000">
            <a:off x="1208997" y="-897493"/>
            <a:ext cx="6798017" cy="8712968"/>
          </a:xfrm>
          <a:prstGeom prst="rect">
            <a:avLst/>
          </a:prstGeom>
        </p:spPr>
      </p:pic>
    </p:spTree>
    <p:extLst>
      <p:ext uri="{BB962C8B-B14F-4D97-AF65-F5344CB8AC3E}">
        <p14:creationId xmlns:p14="http://schemas.microsoft.com/office/powerpoint/2010/main" val="296014540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613792" y="57258"/>
            <a:ext cx="7772400" cy="584775"/>
          </a:xfrm>
          <a:solidFill>
            <a:schemeClr val="accent1">
              <a:lumMod val="60000"/>
              <a:lumOff val="40000"/>
            </a:schemeClr>
          </a:solidFill>
          <a:ln w="38100">
            <a:solidFill>
              <a:schemeClr val="tx1"/>
            </a:solidFill>
          </a:ln>
        </p:spPr>
        <p:txBody>
          <a:bodyPr vert="horz" wrap="square" lIns="91440" tIns="45720" rIns="91440" bIns="45720" rtlCol="0" anchor="ctr">
            <a:spAutoFit/>
          </a:bodyPr>
          <a:lstStyle/>
          <a:p>
            <a:r>
              <a:rPr lang="fr-FR" sz="3200" dirty="0">
                <a:latin typeface="+mn-lt"/>
                <a:ea typeface="+mn-ea"/>
                <a:cs typeface="+mn-cs"/>
              </a:rPr>
              <a:t>Accidentologie </a:t>
            </a:r>
            <a:r>
              <a:rPr lang="fr-FR" sz="3200" dirty="0" smtClean="0">
                <a:latin typeface="+mn-lt"/>
                <a:ea typeface="+mn-ea"/>
                <a:cs typeface="+mn-cs"/>
              </a:rPr>
              <a:t>Snowboard</a:t>
            </a:r>
            <a:endParaRPr lang="fr-FR" sz="3200" dirty="0">
              <a:latin typeface="+mn-lt"/>
              <a:ea typeface="+mn-ea"/>
              <a:cs typeface="+mn-cs"/>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792" y="781415"/>
            <a:ext cx="7772400" cy="6068557"/>
          </a:xfrm>
          <a:prstGeom prst="rect">
            <a:avLst/>
          </a:prstGeom>
          <a:ln w="19050">
            <a:solidFill>
              <a:schemeClr val="tx1"/>
            </a:solidFill>
          </a:ln>
        </p:spPr>
      </p:pic>
    </p:spTree>
    <p:extLst>
      <p:ext uri="{BB962C8B-B14F-4D97-AF65-F5344CB8AC3E}">
        <p14:creationId xmlns:p14="http://schemas.microsoft.com/office/powerpoint/2010/main" val="61983735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260648"/>
            <a:ext cx="8784976" cy="646331"/>
          </a:xfrm>
          <a:solidFill>
            <a:schemeClr val="accent1">
              <a:lumMod val="60000"/>
              <a:lumOff val="40000"/>
            </a:schemeClr>
          </a:solidFill>
          <a:ln w="38100">
            <a:solidFill>
              <a:schemeClr val="tx1"/>
            </a:solidFill>
          </a:ln>
        </p:spPr>
        <p:txBody>
          <a:bodyPr vert="horz" wrap="square" lIns="91440" tIns="45720" rIns="91440" bIns="45720" rtlCol="0" anchor="ctr">
            <a:spAutoFit/>
          </a:bodyPr>
          <a:lstStyle/>
          <a:p>
            <a:r>
              <a:rPr lang="fr-FR" sz="3600" dirty="0">
                <a:latin typeface="+mn-lt"/>
                <a:ea typeface="+mn-ea"/>
                <a:cs typeface="+mn-cs"/>
              </a:rPr>
              <a:t>La science : loi de </a:t>
            </a:r>
            <a:r>
              <a:rPr lang="fr-FR" sz="3600" dirty="0" smtClean="0">
                <a:latin typeface="+mn-lt"/>
                <a:ea typeface="+mn-ea"/>
                <a:cs typeface="+mn-cs"/>
              </a:rPr>
              <a:t>Newton ; énergie cinétique  </a:t>
            </a:r>
            <a:endParaRPr lang="fr-FR" sz="3600" dirty="0">
              <a:latin typeface="+mn-lt"/>
              <a:ea typeface="+mn-ea"/>
              <a:cs typeface="+mn-cs"/>
            </a:endParaRPr>
          </a:p>
        </p:txBody>
      </p:sp>
      <p:sp>
        <p:nvSpPr>
          <p:cNvPr id="3" name="Sous-titre 2"/>
          <p:cNvSpPr>
            <a:spLocks noGrp="1"/>
          </p:cNvSpPr>
          <p:nvPr>
            <p:ph type="subTitle" idx="1"/>
          </p:nvPr>
        </p:nvSpPr>
        <p:spPr>
          <a:xfrm>
            <a:off x="179512" y="1052736"/>
            <a:ext cx="8784976" cy="5558445"/>
          </a:xfrm>
          <a:solidFill>
            <a:schemeClr val="accent2">
              <a:lumMod val="20000"/>
              <a:lumOff val="80000"/>
            </a:schemeClr>
          </a:solidFill>
          <a:ln w="15875">
            <a:solidFill>
              <a:srgbClr val="00B0F0"/>
            </a:solidFill>
          </a:ln>
        </p:spPr>
        <p:txBody>
          <a:bodyPr wrap="square">
            <a:spAutoFit/>
          </a:bodyPr>
          <a:lstStyle/>
          <a:p>
            <a:pPr marL="342900" indent="-342900" algn="l">
              <a:buFontTx/>
              <a:buChar char="-"/>
            </a:pPr>
            <a:r>
              <a:rPr lang="fr-FR" sz="2400" dirty="0" smtClean="0">
                <a:solidFill>
                  <a:schemeClr val="tx1"/>
                </a:solidFill>
              </a:rPr>
              <a:t>Selon </a:t>
            </a:r>
            <a:r>
              <a:rPr lang="fr-FR" sz="2400" dirty="0">
                <a:solidFill>
                  <a:schemeClr val="tx1"/>
                </a:solidFill>
              </a:rPr>
              <a:t>la deuxième loi de Newton, l’accélération du skieur dépend uniquement de l’inclinaison de la piste, et non de sa </a:t>
            </a:r>
            <a:r>
              <a:rPr lang="fr-FR" sz="2400" dirty="0" smtClean="0">
                <a:solidFill>
                  <a:schemeClr val="tx1"/>
                </a:solidFill>
              </a:rPr>
              <a:t>masse. C’est </a:t>
            </a:r>
            <a:r>
              <a:rPr lang="fr-FR" sz="2400" dirty="0">
                <a:solidFill>
                  <a:schemeClr val="tx1"/>
                </a:solidFill>
              </a:rPr>
              <a:t>pour cette raison que l’élève de 11 ans dévale (à peu près) la piste à la même vitesse que vous. </a:t>
            </a:r>
            <a:endParaRPr lang="fr-FR" sz="2400" dirty="0" smtClean="0">
              <a:solidFill>
                <a:schemeClr val="tx1"/>
              </a:solidFill>
            </a:endParaRPr>
          </a:p>
          <a:p>
            <a:pPr marL="342900" indent="-342900" algn="l">
              <a:buFontTx/>
              <a:buChar char="-"/>
            </a:pPr>
            <a:r>
              <a:rPr lang="fr-FR" sz="2400" dirty="0" smtClean="0">
                <a:solidFill>
                  <a:schemeClr val="tx1"/>
                </a:solidFill>
              </a:rPr>
              <a:t>L’énergie cinétique correspond à la moitié de la masse du skieur multipliée par le carré de sa vitesse : </a:t>
            </a:r>
            <a:r>
              <a:rPr lang="fr-FR" sz="2400" dirty="0" err="1" smtClean="0">
                <a:solidFill>
                  <a:schemeClr val="tx1"/>
                </a:solidFill>
              </a:rPr>
              <a:t>Ec</a:t>
            </a:r>
            <a:r>
              <a:rPr lang="fr-FR" sz="2400" dirty="0" smtClean="0">
                <a:solidFill>
                  <a:schemeClr val="tx1"/>
                </a:solidFill>
              </a:rPr>
              <a:t>=1/2m*v</a:t>
            </a:r>
            <a:r>
              <a:rPr lang="fr-FR" sz="2400" baseline="30000" dirty="0" smtClean="0">
                <a:solidFill>
                  <a:schemeClr val="tx1"/>
                </a:solidFill>
              </a:rPr>
              <a:t>2</a:t>
            </a:r>
          </a:p>
          <a:p>
            <a:pPr marL="342900" indent="-342900" algn="l">
              <a:buFontTx/>
              <a:buChar char="-"/>
            </a:pPr>
            <a:r>
              <a:rPr lang="fr-FR" sz="2400" dirty="0" smtClean="0">
                <a:solidFill>
                  <a:schemeClr val="tx1"/>
                </a:solidFill>
              </a:rPr>
              <a:t>Le </a:t>
            </a:r>
            <a:r>
              <a:rPr lang="fr-FR" sz="2400" dirty="0">
                <a:solidFill>
                  <a:schemeClr val="tx1"/>
                </a:solidFill>
              </a:rPr>
              <a:t>skieur est majorit</a:t>
            </a:r>
            <a:r>
              <a:rPr lang="fr-FR" sz="2400" dirty="0" smtClean="0">
                <a:solidFill>
                  <a:schemeClr val="tx1"/>
                </a:solidFill>
              </a:rPr>
              <a:t>airement ralenti par les frottements </a:t>
            </a:r>
            <a:r>
              <a:rPr lang="fr-FR" sz="2400" dirty="0">
                <a:solidFill>
                  <a:schemeClr val="tx1"/>
                </a:solidFill>
              </a:rPr>
              <a:t>de </a:t>
            </a:r>
            <a:r>
              <a:rPr lang="fr-FR" sz="2400" dirty="0" smtClean="0">
                <a:solidFill>
                  <a:schemeClr val="tx1"/>
                </a:solidFill>
              </a:rPr>
              <a:t>ses skis </a:t>
            </a:r>
            <a:r>
              <a:rPr lang="fr-FR" sz="2400" dirty="0">
                <a:solidFill>
                  <a:schemeClr val="tx1"/>
                </a:solidFill>
              </a:rPr>
              <a:t>sur la </a:t>
            </a:r>
            <a:r>
              <a:rPr lang="fr-FR" sz="2400" dirty="0" smtClean="0">
                <a:solidFill>
                  <a:schemeClr val="tx1"/>
                </a:solidFill>
              </a:rPr>
              <a:t>neige et le choix de ses trajectoires.</a:t>
            </a:r>
          </a:p>
          <a:p>
            <a:pPr marL="342900" indent="-342900" algn="l">
              <a:buFontTx/>
              <a:buChar char="-"/>
            </a:pPr>
            <a:r>
              <a:rPr lang="fr-FR" sz="2400" dirty="0" smtClean="0">
                <a:solidFill>
                  <a:schemeClr val="tx1"/>
                </a:solidFill>
              </a:rPr>
              <a:t>Le choix des trajectoires permet de faire varier les vitesses de déplacement. Un trajet plus long pour une énergie potentielle de départ identique impactera la vitesse de déplacement. </a:t>
            </a:r>
          </a:p>
          <a:p>
            <a:pPr marL="342900" indent="-342900" algn="l">
              <a:buFontTx/>
              <a:buChar char="-"/>
            </a:pPr>
            <a:r>
              <a:rPr lang="fr-FR" sz="2400" dirty="0">
                <a:solidFill>
                  <a:schemeClr val="tx1"/>
                </a:solidFill>
              </a:rPr>
              <a:t>Le </a:t>
            </a:r>
            <a:r>
              <a:rPr lang="fr-FR" sz="2400" dirty="0" smtClean="0">
                <a:solidFill>
                  <a:schemeClr val="tx1"/>
                </a:solidFill>
              </a:rPr>
              <a:t>choix des types de conduite impacte les vitesses de déplacement. </a:t>
            </a:r>
            <a:r>
              <a:rPr lang="fr-FR" sz="2400" dirty="0">
                <a:solidFill>
                  <a:schemeClr val="tx1"/>
                </a:solidFill>
              </a:rPr>
              <a:t>Une </a:t>
            </a:r>
            <a:r>
              <a:rPr lang="fr-FR" sz="2400" dirty="0" smtClean="0">
                <a:solidFill>
                  <a:schemeClr val="tx1"/>
                </a:solidFill>
              </a:rPr>
              <a:t>conduite dérapée génère plus de frottements qu’une conduite coupée.</a:t>
            </a:r>
            <a:endParaRPr lang="fr-FR" sz="2000" dirty="0">
              <a:solidFill>
                <a:schemeClr val="tx1"/>
              </a:solidFill>
            </a:endParaRPr>
          </a:p>
        </p:txBody>
      </p:sp>
    </p:spTree>
    <p:extLst>
      <p:ext uri="{BB962C8B-B14F-4D97-AF65-F5344CB8AC3E}">
        <p14:creationId xmlns:p14="http://schemas.microsoft.com/office/powerpoint/2010/main" val="5480508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rberg_ReflectedCaption_TP1018814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3104326-CDF0-433C-9A28-8A3A2FE783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Image avec légende reflétée</Template>
  <TotalTime>653</TotalTime>
  <Words>748</Words>
  <Application>Microsoft Office PowerPoint</Application>
  <PresentationFormat>Affichage à l'écran (4:3)</PresentationFormat>
  <Paragraphs>166</Paragraphs>
  <Slides>11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Cambria</vt:lpstr>
      <vt:lpstr>Impact</vt:lpstr>
      <vt:lpstr>Times New Roman</vt:lpstr>
      <vt:lpstr>Terberg_ReflectedCaption_TP101881400</vt:lpstr>
      <vt:lpstr>Présentation PowerPoint</vt:lpstr>
      <vt:lpstr>Accidentologie et Spécificités du milieu</vt:lpstr>
      <vt:lpstr>La loi : la circulaire 6 octobre 2017 </vt:lpstr>
      <vt:lpstr>Présentation PowerPoint</vt:lpstr>
      <vt:lpstr>Accidentologie : Enseignements à en tirer</vt:lpstr>
      <vt:lpstr>Accidentologie Ski Alpin</vt:lpstr>
      <vt:lpstr>Présentation PowerPoint</vt:lpstr>
      <vt:lpstr>Accidentologie Snowboard</vt:lpstr>
      <vt:lpstr>La science : loi de Newton ; énergie cinétique  </vt:lpstr>
      <vt:lpstr>Le protocole d’encadrement</vt:lpstr>
      <vt:lpstr>Fiche de l’encadrant, à avoir sur soi </vt:lpstr>
    </vt:vector>
  </TitlesOfParts>
  <Company>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DSI-31</dc:creator>
  <cp:keywords/>
  <cp:lastModifiedBy>MOUQUET VIVIEN</cp:lastModifiedBy>
  <cp:revision>70</cp:revision>
  <dcterms:created xsi:type="dcterms:W3CDTF">2018-12-09T11:14:43Z</dcterms:created>
  <dcterms:modified xsi:type="dcterms:W3CDTF">2020-01-05T21:17:14Z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TC018814239991</vt:lpwstr>
  </property>
</Properties>
</file>