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4"/>
  </p:sldMasterIdLst>
  <p:notesMasterIdLst>
    <p:notesMasterId r:id="rId22"/>
  </p:notesMasterIdLst>
  <p:sldIdLst>
    <p:sldId id="331" r:id="rId5"/>
    <p:sldId id="327" r:id="rId6"/>
    <p:sldId id="332" r:id="rId7"/>
    <p:sldId id="334" r:id="rId8"/>
    <p:sldId id="335" r:id="rId9"/>
    <p:sldId id="336" r:id="rId10"/>
    <p:sldId id="338" r:id="rId11"/>
    <p:sldId id="339" r:id="rId12"/>
    <p:sldId id="340" r:id="rId13"/>
    <p:sldId id="341" r:id="rId14"/>
    <p:sldId id="342" r:id="rId15"/>
    <p:sldId id="343" r:id="rId16"/>
    <p:sldId id="345" r:id="rId17"/>
    <p:sldId id="344" r:id="rId18"/>
    <p:sldId id="346" r:id="rId19"/>
    <p:sldId id="347" r:id="rId20"/>
    <p:sldId id="354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255" userDrawn="1">
          <p15:clr>
            <a:srgbClr val="A4A3A4"/>
          </p15:clr>
        </p15:guide>
        <p15:guide id="3" orient="horz" pos="1139" userDrawn="1">
          <p15:clr>
            <a:srgbClr val="A4A3A4"/>
          </p15:clr>
        </p15:guide>
        <p15:guide id="4" orient="horz" pos="1095" userDrawn="1">
          <p15:clr>
            <a:srgbClr val="A4A3A4"/>
          </p15:clr>
        </p15:guide>
        <p15:guide id="5" orient="horz" pos="4065" userDrawn="1">
          <p15:clr>
            <a:srgbClr val="A4A3A4"/>
          </p15:clr>
        </p15:guide>
        <p15:guide id="6" orient="horz" pos="4201" userDrawn="1">
          <p15:clr>
            <a:srgbClr val="A4A3A4"/>
          </p15:clr>
        </p15:guide>
        <p15:guide id="7" pos="2880" userDrawn="1">
          <p15:clr>
            <a:srgbClr val="A4A3A4"/>
          </p15:clr>
        </p15:guide>
        <p15:guide id="8" pos="476" userDrawn="1">
          <p15:clr>
            <a:srgbClr val="A4A3A4"/>
          </p15:clr>
        </p15:guide>
        <p15:guide id="9" pos="5193" userDrawn="1">
          <p15:clr>
            <a:srgbClr val="A4A3A4"/>
          </p15:clr>
        </p15:guide>
        <p15:guide id="10" pos="54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5997"/>
    <a:srgbClr val="000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46"/>
    <p:restoredTop sz="94660"/>
  </p:normalViewPr>
  <p:slideViewPr>
    <p:cSldViewPr showGuides="1">
      <p:cViewPr varScale="1">
        <p:scale>
          <a:sx n="115" d="100"/>
          <a:sy n="115" d="100"/>
        </p:scale>
        <p:origin x="1194" y="108"/>
      </p:cViewPr>
      <p:guideLst>
        <p:guide orient="horz" pos="2160"/>
        <p:guide orient="horz" pos="255"/>
        <p:guide orient="horz" pos="1139"/>
        <p:guide orient="horz" pos="1095"/>
        <p:guide orient="horz" pos="4065"/>
        <p:guide orient="horz" pos="4201"/>
        <p:guide pos="2880"/>
        <p:guide pos="476"/>
        <p:guide pos="5193"/>
        <p:guide pos="5465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05/12/2024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5226529"/>
            <a:ext cx="3240000" cy="1200000"/>
          </a:xfrm>
        </p:spPr>
        <p:txBody>
          <a:bodyPr anchor="b" anchorCtr="0"/>
          <a:lstStyle>
            <a:lvl1pPr>
              <a:defRPr sz="1150"/>
            </a:lvl1pPr>
          </a:lstStyle>
          <a:p>
            <a:r>
              <a:rPr lang="fr-FR" dirty="0"/>
              <a:t>Intitulé de la direction </a:t>
            </a:r>
            <a:br>
              <a:rPr lang="fr-FR" dirty="0"/>
            </a:br>
            <a:r>
              <a:rPr lang="fr-FR" dirty="0"/>
              <a:t>ou de l’organisme rattaché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1A7C50F-9B06-5065-CBCD-2E7D3B2997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1520" y="112142"/>
            <a:ext cx="5822021" cy="4258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3128061"/>
            <a:ext cx="8424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60000" y="63792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>
            <a:extLst>
              <a:ext uri="{FF2B5EF4-FFF2-40B4-BE49-F238E27FC236}">
                <a16:creationId xmlns:a16="http://schemas.microsoft.com/office/drawing/2014/main" id="{5C125928-0CA5-1A01-C34B-F4D8017B22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504" y="239630"/>
            <a:ext cx="3057081" cy="2236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1200000"/>
            <a:ext cx="8424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9998" y="2522624"/>
            <a:ext cx="252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2524800"/>
            <a:ext cx="252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2524800"/>
            <a:ext cx="252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412776"/>
            <a:ext cx="9144000" cy="5446424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984000"/>
            <a:ext cx="8424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5990" indent="-39599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1200000"/>
            <a:ext cx="8424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240000"/>
            <a:ext cx="5472000" cy="48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9999" y="2448000"/>
            <a:ext cx="252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312000" y="2448000"/>
            <a:ext cx="252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264000" y="2448000"/>
            <a:ext cx="252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 dirty="0" smtClean="0"/>
              <a:t>2023-2024</a:t>
            </a:r>
            <a:endParaRPr lang="fr-FR" cap="all" dirty="0"/>
          </a:p>
        </p:txBody>
      </p:sp>
      <p:sp>
        <p:nvSpPr>
          <p:cNvPr id="15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312000" y="240000"/>
            <a:ext cx="5472000" cy="480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50" b="1"/>
            </a:lvl1pPr>
            <a:lvl2pPr marL="108000" indent="-108000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35997"/>
                </a:solidFill>
                <a:effectLst/>
                <a:uLnTx/>
                <a:uFillTx/>
                <a:latin typeface="Marianne" panose="02000000000000000000" pitchFamily="2" charset="0"/>
                <a:ea typeface="+mn-ea"/>
                <a:cs typeface="+mn-cs"/>
              </a:rPr>
              <a:t>Valider les demandes d’orientation</a:t>
            </a:r>
          </a:p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0370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59999" y="1200000"/>
            <a:ext cx="8424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59999" y="2448000"/>
            <a:ext cx="8424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7614000" y="6378000"/>
            <a:ext cx="117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60000" y="6378000"/>
            <a:ext cx="5904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 ou de l’organisme rattaché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264000" y="6378000"/>
            <a:ext cx="135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60000" y="63792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>
            <a:extLst>
              <a:ext uri="{FF2B5EF4-FFF2-40B4-BE49-F238E27FC236}">
                <a16:creationId xmlns:a16="http://schemas.microsoft.com/office/drawing/2014/main" id="{7D13DEF6-F7EC-3B21-0A05-2D3F6B8C4D2F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51520" y="112589"/>
            <a:ext cx="1132893" cy="82869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0" r:id="rId3"/>
    <p:sldLayoutId id="2147483811" r:id="rId4"/>
    <p:sldLayoutId id="2147483809" r:id="rId5"/>
    <p:sldLayoutId id="2147483813" r:id="rId6"/>
  </p:sldLayoutIdLst>
  <p:hf hdr="0"/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8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1994" indent="-71999" algn="l" defTabSz="914378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31990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11985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27979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2024-2025</a:t>
            </a:r>
            <a:endParaRPr lang="fr-FR" cap="all" dirty="0"/>
          </a:p>
        </p:txBody>
      </p:sp>
      <p:sp>
        <p:nvSpPr>
          <p:cNvPr id="10" name="Espace réservé du texte 5"/>
          <p:cNvSpPr txBox="1">
            <a:spLocks/>
          </p:cNvSpPr>
          <p:nvPr/>
        </p:nvSpPr>
        <p:spPr>
          <a:xfrm>
            <a:off x="1187624" y="2852936"/>
            <a:ext cx="7254000" cy="2725228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-7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2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8000" indent="-72000" algn="l" defTabSz="914400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914378">
              <a:lnSpc>
                <a:spcPct val="90000"/>
              </a:lnSpc>
              <a:spcAft>
                <a:spcPts val="0"/>
              </a:spcAft>
            </a:pPr>
            <a:r>
              <a:rPr lang="fr-FR" sz="3250" b="1" cap="all" dirty="0">
                <a:solidFill>
                  <a:srgbClr val="435997"/>
                </a:solidFill>
                <a:latin typeface="Marianne" panose="02000000000000000000" pitchFamily="2" charset="0"/>
              </a:rPr>
              <a:t>Service en ligne orientation</a:t>
            </a:r>
          </a:p>
          <a:p>
            <a:pPr lvl="0" defTabSz="914378">
              <a:lnSpc>
                <a:spcPct val="90000"/>
              </a:lnSpc>
              <a:spcAft>
                <a:spcPts val="0"/>
              </a:spcAft>
            </a:pPr>
            <a:endParaRPr lang="fr-FR" sz="3250" b="1" cap="all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pPr marL="0" lvl="1" indent="0" defTabSz="914378">
              <a:spcBef>
                <a:spcPts val="500"/>
              </a:spcBef>
              <a:spcAft>
                <a:spcPts val="0"/>
              </a:spcAft>
              <a:buNone/>
            </a:pPr>
            <a:r>
              <a:rPr lang="fr-FR" sz="2800" b="1" dirty="0">
                <a:solidFill>
                  <a:srgbClr val="435997"/>
                </a:solidFill>
                <a:latin typeface="Marianne" panose="02000000000000000000" pitchFamily="2" charset="0"/>
              </a:rPr>
              <a:t>Comment demander sa voie d’orientation après </a:t>
            </a:r>
            <a:r>
              <a:rPr lang="fr-FR" sz="2800" b="1" dirty="0" smtClean="0">
                <a:solidFill>
                  <a:srgbClr val="435997"/>
                </a:solidFill>
                <a:latin typeface="Marianne" panose="02000000000000000000" pitchFamily="2" charset="0"/>
              </a:rPr>
              <a:t>la 2</a:t>
            </a:r>
            <a:r>
              <a:rPr lang="fr-FR" sz="2800" b="1" baseline="30000" dirty="0" smtClean="0">
                <a:solidFill>
                  <a:srgbClr val="435997"/>
                </a:solidFill>
                <a:latin typeface="Marianne" panose="02000000000000000000" pitchFamily="2" charset="0"/>
              </a:rPr>
              <a:t>de</a:t>
            </a:r>
            <a:r>
              <a:rPr lang="fr-FR" sz="2800" b="1" dirty="0">
                <a:solidFill>
                  <a:srgbClr val="435997"/>
                </a:solidFill>
                <a:latin typeface="Marianne" panose="02000000000000000000" pitchFamily="2" charset="0"/>
              </a:rPr>
              <a:t> </a:t>
            </a:r>
            <a:r>
              <a:rPr lang="fr-FR" sz="2800" b="1" dirty="0" smtClean="0">
                <a:solidFill>
                  <a:srgbClr val="435997"/>
                </a:solidFill>
                <a:latin typeface="Marianne" panose="02000000000000000000" pitchFamily="2" charset="0"/>
              </a:rPr>
              <a:t>?</a:t>
            </a:r>
            <a:endParaRPr lang="fr-FR" sz="2800" b="1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pPr marL="0" lvl="1" indent="0" defTabSz="914378">
              <a:spcBef>
                <a:spcPts val="500"/>
              </a:spcBef>
              <a:spcAft>
                <a:spcPts val="0"/>
              </a:spcAft>
              <a:buNone/>
            </a:pPr>
            <a:endParaRPr lang="fr-FR" sz="3200" b="1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pPr marL="0" lvl="1" indent="0" defTabSz="914378">
              <a:spcBef>
                <a:spcPts val="500"/>
              </a:spcBef>
              <a:spcAft>
                <a:spcPts val="0"/>
              </a:spcAft>
              <a:buNone/>
            </a:pPr>
            <a:r>
              <a:rPr lang="fr-FR" sz="2800" b="1" i="1" dirty="0">
                <a:solidFill>
                  <a:srgbClr val="435997"/>
                </a:solidFill>
                <a:latin typeface="Marianne" panose="02000000000000000000" pitchFamily="2" charset="0"/>
              </a:rPr>
              <a:t>Dialogue avec le conseil de classe</a:t>
            </a:r>
          </a:p>
          <a:p>
            <a:pPr marL="180000" lvl="1" indent="0">
              <a:buNone/>
            </a:pPr>
            <a:endParaRPr lang="fr-FR" sz="2800" b="1" dirty="0" smtClean="0">
              <a:solidFill>
                <a:srgbClr val="435997"/>
              </a:solidFill>
            </a:endParaRPr>
          </a:p>
          <a:p>
            <a:pPr marL="180000" lvl="1" indent="0">
              <a:buNone/>
            </a:pPr>
            <a:endParaRPr lang="fr-FR" sz="3200" b="1" baseline="30000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151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2023-2024</a:t>
            </a:r>
            <a:endParaRPr lang="fr-FR" cap="all" dirty="0"/>
          </a:p>
        </p:txBody>
      </p:sp>
      <p:sp>
        <p:nvSpPr>
          <p:cNvPr id="7" name="Rectangle 6"/>
          <p:cNvSpPr/>
          <p:nvPr/>
        </p:nvSpPr>
        <p:spPr>
          <a:xfrm>
            <a:off x="5327980" y="241117"/>
            <a:ext cx="4572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Demander sa voie d’orientation après </a:t>
            </a:r>
            <a:r>
              <a:rPr lang="fr-FR" sz="1200" b="1" dirty="0" smtClean="0">
                <a:solidFill>
                  <a:srgbClr val="435997"/>
                </a:solidFill>
                <a:latin typeface="Marianne" panose="02000000000000000000" pitchFamily="2" charset="0"/>
              </a:rPr>
              <a:t>la 2</a:t>
            </a:r>
            <a:r>
              <a:rPr lang="fr-FR" sz="1200" b="1" baseline="30000" dirty="0" smtClean="0">
                <a:solidFill>
                  <a:srgbClr val="435997"/>
                </a:solidFill>
                <a:latin typeface="Marianne" panose="02000000000000000000" pitchFamily="2" charset="0"/>
              </a:rPr>
              <a:t>de</a:t>
            </a:r>
            <a:endParaRPr lang="fr-FR" sz="1200" b="1" baseline="30000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endParaRPr lang="fr-FR" sz="1200" b="1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endParaRPr lang="fr-FR" sz="12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8331" y="711000"/>
            <a:ext cx="7047945" cy="5436000"/>
          </a:xfrm>
          <a:prstGeom prst="rect">
            <a:avLst/>
          </a:prstGeom>
        </p:spPr>
      </p:pic>
      <p:sp>
        <p:nvSpPr>
          <p:cNvPr id="9" name="Titre 8"/>
          <p:cNvSpPr txBox="1">
            <a:spLocks/>
          </p:cNvSpPr>
          <p:nvPr/>
        </p:nvSpPr>
        <p:spPr bwMode="gray">
          <a:xfrm>
            <a:off x="323528" y="3212976"/>
            <a:ext cx="3024336" cy="936104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0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Le bouton + Ajouter un choix ouvre une pop-up qui permet la sélection d’une voie d’orientation.</a:t>
            </a:r>
            <a:endParaRPr lang="fr-FR" sz="1400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67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2023-2024</a:t>
            </a:r>
            <a:endParaRPr lang="fr-FR" cap="all" dirty="0"/>
          </a:p>
        </p:txBody>
      </p:sp>
      <p:sp>
        <p:nvSpPr>
          <p:cNvPr id="7" name="Rectangle 6"/>
          <p:cNvSpPr/>
          <p:nvPr/>
        </p:nvSpPr>
        <p:spPr>
          <a:xfrm>
            <a:off x="5508104" y="188640"/>
            <a:ext cx="4572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Demander sa voie d’orientation après </a:t>
            </a:r>
            <a:r>
              <a:rPr lang="fr-FR" sz="1200" b="1" dirty="0" smtClean="0">
                <a:solidFill>
                  <a:srgbClr val="435997"/>
                </a:solidFill>
                <a:latin typeface="Marianne" panose="02000000000000000000" pitchFamily="2" charset="0"/>
              </a:rPr>
              <a:t>la 2</a:t>
            </a:r>
            <a:r>
              <a:rPr lang="fr-FR" sz="1200" b="1" baseline="30000" dirty="0" smtClean="0">
                <a:solidFill>
                  <a:srgbClr val="435997"/>
                </a:solidFill>
                <a:latin typeface="Marianne" panose="02000000000000000000" pitchFamily="2" charset="0"/>
              </a:rPr>
              <a:t>de</a:t>
            </a:r>
            <a:endParaRPr lang="fr-FR" sz="1200" b="1" baseline="30000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endParaRPr lang="fr-FR" sz="1200" b="1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endParaRPr lang="fr-FR" sz="1200" b="1" dirty="0"/>
          </a:p>
        </p:txBody>
      </p:sp>
      <p:sp>
        <p:nvSpPr>
          <p:cNvPr id="10" name="Titre 8"/>
          <p:cNvSpPr txBox="1">
            <a:spLocks/>
          </p:cNvSpPr>
          <p:nvPr/>
        </p:nvSpPr>
        <p:spPr bwMode="gray">
          <a:xfrm>
            <a:off x="448274" y="5245994"/>
            <a:ext cx="8681036" cy="936104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0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La sélection d’une voie se fait dans l’ordre de préférence, il est possible de modifier les choix jusqu’à la fermeture du service en ligne Orientation à la date indiquée par le chef d’établissement.</a:t>
            </a:r>
            <a:br>
              <a:rPr lang="fr-FR" sz="140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endParaRPr lang="fr-FR" sz="1400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099183"/>
            <a:ext cx="8718606" cy="41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91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2023-2024</a:t>
            </a:r>
            <a:endParaRPr lang="fr-FR" cap="all" dirty="0"/>
          </a:p>
        </p:txBody>
      </p:sp>
      <p:sp>
        <p:nvSpPr>
          <p:cNvPr id="8" name="ZoneTexte 7"/>
          <p:cNvSpPr txBox="1"/>
          <p:nvPr/>
        </p:nvSpPr>
        <p:spPr>
          <a:xfrm>
            <a:off x="1" y="1338000"/>
            <a:ext cx="9144000" cy="5076000"/>
          </a:xfrm>
          <a:prstGeom prst="rect">
            <a:avLst/>
          </a:prstGeom>
          <a:solidFill>
            <a:srgbClr val="475E9F"/>
          </a:solidFill>
        </p:spPr>
        <p:txBody>
          <a:bodyPr wrap="square" rtlCol="0">
            <a:spAutoFit/>
          </a:bodyPr>
          <a:lstStyle/>
          <a:p>
            <a:endParaRPr lang="fr-FR" sz="3200" b="1" dirty="0">
              <a:solidFill>
                <a:schemeClr val="bg1"/>
              </a:solidFill>
            </a:endParaRPr>
          </a:p>
          <a:p>
            <a:endParaRPr lang="fr-FR" sz="3200" b="1" dirty="0" smtClean="0">
              <a:solidFill>
                <a:schemeClr val="bg1"/>
              </a:solidFill>
            </a:endParaRPr>
          </a:p>
          <a:p>
            <a:endParaRPr lang="fr-FR" sz="3200" b="1" dirty="0" smtClean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r>
              <a:rPr lang="fr-FR" sz="3200" b="1" dirty="0" smtClean="0">
                <a:solidFill>
                  <a:schemeClr val="bg1"/>
                </a:solidFill>
                <a:latin typeface="Marianne" panose="02000000000000000000" pitchFamily="2" charset="0"/>
              </a:rPr>
              <a:t>Valider les demandes d’orientation</a:t>
            </a:r>
            <a:endParaRPr lang="fr-FR" sz="3200" b="1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 smtClean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 smtClean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 smtClean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49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2023-2024</a:t>
            </a:r>
            <a:endParaRPr lang="fr-FR" cap="all" dirty="0"/>
          </a:p>
        </p:txBody>
      </p:sp>
      <p:sp>
        <p:nvSpPr>
          <p:cNvPr id="7" name="Rectangle 6"/>
          <p:cNvSpPr/>
          <p:nvPr/>
        </p:nvSpPr>
        <p:spPr>
          <a:xfrm>
            <a:off x="5436096" y="121257"/>
            <a:ext cx="45720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Valider les demandes d’orientation</a:t>
            </a:r>
          </a:p>
          <a:p>
            <a:endParaRPr lang="fr-FR" sz="1200" b="1" dirty="0"/>
          </a:p>
        </p:txBody>
      </p:sp>
      <p:sp>
        <p:nvSpPr>
          <p:cNvPr id="5" name="Titre 8"/>
          <p:cNvSpPr txBox="1">
            <a:spLocks/>
          </p:cNvSpPr>
          <p:nvPr/>
        </p:nvSpPr>
        <p:spPr bwMode="gray">
          <a:xfrm>
            <a:off x="414531" y="3140968"/>
            <a:ext cx="3240360" cy="1008112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0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/>
            </a:r>
            <a:br>
              <a:rPr lang="fr-FR" sz="14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r>
              <a:rPr lang="fr-FR" sz="14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Les choix validés sont envoyés automatiquement à l’établissement pour le conseil de classe.</a:t>
            </a:r>
            <a:endParaRPr lang="fr-FR" sz="1400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9447" y="510000"/>
            <a:ext cx="4619553" cy="58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52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2023-2024</a:t>
            </a:r>
            <a:endParaRPr lang="fr-FR" cap="all" dirty="0"/>
          </a:p>
        </p:txBody>
      </p:sp>
      <p:sp>
        <p:nvSpPr>
          <p:cNvPr id="7" name="Rectangle 6"/>
          <p:cNvSpPr/>
          <p:nvPr/>
        </p:nvSpPr>
        <p:spPr>
          <a:xfrm>
            <a:off x="5629473" y="154235"/>
            <a:ext cx="45720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Valider les demandes d’orientation</a:t>
            </a:r>
          </a:p>
          <a:p>
            <a:endParaRPr lang="fr-FR" sz="1200" b="1" dirty="0"/>
          </a:p>
        </p:txBody>
      </p:sp>
      <p:sp>
        <p:nvSpPr>
          <p:cNvPr id="9" name="Rectangle 8"/>
          <p:cNvSpPr/>
          <p:nvPr/>
        </p:nvSpPr>
        <p:spPr>
          <a:xfrm>
            <a:off x="179512" y="1412776"/>
            <a:ext cx="2736304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r-FR" sz="1400" b="1" dirty="0" smtClean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  <a:p>
            <a:endParaRPr lang="fr-FR" sz="1400" b="1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  <a:p>
            <a:r>
              <a:rPr lang="fr-FR" sz="1400" b="1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Un courriel </a:t>
            </a: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avec le récapitulatif des </a:t>
            </a:r>
            <a:r>
              <a:rPr lang="fr-FR" sz="1400" b="1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choix</a:t>
            </a: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 </a:t>
            </a:r>
            <a:r>
              <a:rPr lang="fr-FR" sz="1400" b="1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validés est </a:t>
            </a: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transmis à chaque représentant </a:t>
            </a:r>
            <a:r>
              <a:rPr lang="fr-FR" sz="1400" b="1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légal. </a:t>
            </a:r>
          </a:p>
          <a:p>
            <a:endParaRPr lang="fr-FR" sz="1400" b="1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  <a:p>
            <a:r>
              <a:rPr lang="fr-FR" sz="1400" b="1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Les choix peuvent être modifiés jusqu’à la fermeture du service. </a:t>
            </a:r>
            <a:endParaRPr lang="fr-FR" sz="1400" b="1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0832" y="615900"/>
            <a:ext cx="5703168" cy="55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44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2023-2024</a:t>
            </a:r>
            <a:endParaRPr lang="fr-FR" cap="all" dirty="0"/>
          </a:p>
        </p:txBody>
      </p:sp>
      <p:sp>
        <p:nvSpPr>
          <p:cNvPr id="6" name="ZoneTexte 5"/>
          <p:cNvSpPr txBox="1"/>
          <p:nvPr/>
        </p:nvSpPr>
        <p:spPr>
          <a:xfrm>
            <a:off x="0" y="1412776"/>
            <a:ext cx="9143999" cy="5004000"/>
          </a:xfrm>
          <a:prstGeom prst="rect">
            <a:avLst/>
          </a:prstGeom>
          <a:solidFill>
            <a:srgbClr val="475E9F"/>
          </a:solidFill>
        </p:spPr>
        <p:txBody>
          <a:bodyPr wrap="square" rtlCol="0">
            <a:spAutoFit/>
          </a:bodyPr>
          <a:lstStyle/>
          <a:p>
            <a:endParaRPr lang="fr-FR" sz="3200" b="1" dirty="0">
              <a:solidFill>
                <a:schemeClr val="bg1"/>
              </a:solidFill>
            </a:endParaRPr>
          </a:p>
          <a:p>
            <a:endParaRPr lang="fr-FR" sz="3200" b="1" dirty="0" smtClean="0">
              <a:solidFill>
                <a:schemeClr val="bg1"/>
              </a:solidFill>
            </a:endParaRPr>
          </a:p>
          <a:p>
            <a:endParaRPr lang="fr-FR" sz="3200" b="1" dirty="0" smtClean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r>
              <a:rPr lang="fr-FR" sz="3200" b="1" dirty="0" smtClean="0">
                <a:solidFill>
                  <a:schemeClr val="bg1"/>
                </a:solidFill>
                <a:latin typeface="Marianne" panose="02000000000000000000" pitchFamily="2" charset="0"/>
              </a:rPr>
              <a:t>Voir l’avis du conseil de classe</a:t>
            </a: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 smtClean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endParaRPr lang="fr-FR" sz="2400" dirty="0" smtClean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2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2023-2024</a:t>
            </a:r>
            <a:endParaRPr lang="fr-FR" cap="all" dirty="0"/>
          </a:p>
        </p:txBody>
      </p:sp>
      <p:sp>
        <p:nvSpPr>
          <p:cNvPr id="7" name="Rectangle 6"/>
          <p:cNvSpPr/>
          <p:nvPr/>
        </p:nvSpPr>
        <p:spPr>
          <a:xfrm>
            <a:off x="5912980" y="116632"/>
            <a:ext cx="45720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 smtClean="0">
                <a:solidFill>
                  <a:srgbClr val="435997"/>
                </a:solidFill>
                <a:latin typeface="Marianne" panose="02000000000000000000" pitchFamily="2" charset="0"/>
              </a:rPr>
              <a:t>Voir l’avis du conseil de classe</a:t>
            </a:r>
            <a:endParaRPr lang="fr-FR" sz="1200" b="1" dirty="0">
              <a:solidFill>
                <a:srgbClr val="435997"/>
              </a:solidFill>
              <a:latin typeface="Marianne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1560" y="5785319"/>
            <a:ext cx="82809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L’un ou l’autre des représentants légaux </a:t>
            </a:r>
            <a:r>
              <a:rPr lang="fr-FR" sz="1400" b="1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peut voir l’avis du conseil de classe.</a:t>
            </a:r>
            <a:endParaRPr lang="fr-FR" sz="1400" b="1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515475"/>
            <a:ext cx="7166504" cy="51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53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2023-2024</a:t>
            </a:r>
            <a:endParaRPr lang="fr-FR" cap="all" dirty="0"/>
          </a:p>
        </p:txBody>
      </p:sp>
      <p:sp>
        <p:nvSpPr>
          <p:cNvPr id="7" name="Rectangle 6"/>
          <p:cNvSpPr/>
          <p:nvPr/>
        </p:nvSpPr>
        <p:spPr>
          <a:xfrm>
            <a:off x="6012160" y="116632"/>
            <a:ext cx="45720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 smtClean="0">
                <a:solidFill>
                  <a:srgbClr val="435997"/>
                </a:solidFill>
                <a:latin typeface="Marianne" panose="02000000000000000000" pitchFamily="2" charset="0"/>
              </a:rPr>
              <a:t>Voir l’avis du conseil de classe</a:t>
            </a:r>
            <a:endParaRPr lang="fr-FR" sz="1200" b="1" dirty="0">
              <a:solidFill>
                <a:srgbClr val="435997"/>
              </a:solidFill>
              <a:latin typeface="Marianne" panose="02000000000000000000" pitchFamily="2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808" y="393631"/>
            <a:ext cx="4371173" cy="5868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39552" y="2564904"/>
            <a:ext cx="2880320" cy="203132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1400" b="1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Indiquez au conseil de classe que vous avez bien pris connaissance de son avis et recommandation.</a:t>
            </a:r>
          </a:p>
          <a:p>
            <a:endParaRPr lang="fr-FR" sz="1400" b="1" dirty="0" smtClean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  <a:p>
            <a:r>
              <a:rPr lang="fr-FR" sz="1400" b="1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Si vous souhaitez discuter de cet avis provisoire, prenez contact avec le professeur principal.</a:t>
            </a:r>
            <a:endParaRPr lang="fr-FR" sz="1400" b="1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06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2024-2025</a:t>
            </a:r>
            <a:endParaRPr lang="fr-FR" cap="all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1" y="1419622"/>
            <a:ext cx="9143999" cy="5040000"/>
          </a:xfrm>
          <a:prstGeom prst="rect">
            <a:avLst/>
          </a:prstGeom>
          <a:solidFill>
            <a:srgbClr val="475E9F"/>
          </a:solidFill>
        </p:spPr>
        <p:txBody>
          <a:bodyPr wrap="square" rtlCol="0">
            <a:spAutoFit/>
          </a:bodyPr>
          <a:lstStyle/>
          <a:p>
            <a:endParaRPr lang="fr-FR" sz="3200" b="1" dirty="0">
              <a:solidFill>
                <a:schemeClr val="bg1"/>
              </a:solidFill>
            </a:endParaRPr>
          </a:p>
          <a:p>
            <a:endParaRPr lang="fr-FR" sz="3200" b="1" dirty="0" smtClean="0">
              <a:solidFill>
                <a:schemeClr val="bg1"/>
              </a:solidFill>
            </a:endParaRPr>
          </a:p>
          <a:p>
            <a:r>
              <a:rPr lang="fr-FR" sz="3200" b="1" dirty="0" smtClean="0">
                <a:solidFill>
                  <a:schemeClr val="bg1"/>
                </a:solidFill>
                <a:latin typeface="Marianne" panose="02000000000000000000" pitchFamily="2" charset="0"/>
              </a:rPr>
              <a:t>Se connecter au service en ligne Orientation</a:t>
            </a:r>
          </a:p>
          <a:p>
            <a:endParaRPr lang="fr-FR" sz="3200" b="1" dirty="0" smtClean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r>
              <a:rPr lang="fr-FR" sz="2400" b="1" dirty="0" smtClean="0">
                <a:solidFill>
                  <a:schemeClr val="bg1"/>
                </a:solidFill>
                <a:latin typeface="Marianne" panose="02000000000000000000" pitchFamily="2" charset="0"/>
              </a:rPr>
              <a:t>Compatible avec tous types de supports, tablettes,    smartphones, ordinateurs</a:t>
            </a:r>
          </a:p>
          <a:p>
            <a:endParaRPr lang="fr-FR" sz="2400" b="1" dirty="0" smtClean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r>
              <a:rPr lang="fr-FR" sz="2400" b="1" dirty="0">
                <a:solidFill>
                  <a:schemeClr val="bg1"/>
                </a:solidFill>
                <a:latin typeface="Marianne" panose="02000000000000000000" pitchFamily="2" charset="0"/>
              </a:rPr>
              <a:t>Accès avec l’adresse unique teleservices.education.gouv.fr</a:t>
            </a:r>
            <a:endParaRPr lang="fr-FR" sz="2400" b="1" dirty="0" smtClean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 smtClean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 smtClean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85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2024-2025</a:t>
            </a:r>
            <a:endParaRPr lang="fr-FR" cap="all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554543" y="256930"/>
            <a:ext cx="45720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Se connecter au service en ligne Orientation</a:t>
            </a:r>
            <a:endParaRPr lang="fr-FR" sz="1200" b="1" dirty="0"/>
          </a:p>
        </p:txBody>
      </p:sp>
      <p:sp>
        <p:nvSpPr>
          <p:cNvPr id="6" name="Rectangle 5"/>
          <p:cNvSpPr/>
          <p:nvPr/>
        </p:nvSpPr>
        <p:spPr>
          <a:xfrm>
            <a:off x="180316" y="4874677"/>
            <a:ext cx="8748453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>
              <a:lnSpc>
                <a:spcPct val="90000"/>
              </a:lnSpc>
              <a:spcBef>
                <a:spcPct val="0"/>
              </a:spcBef>
            </a:pP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Le compte du représentant légal permet de formuler les choix et </a:t>
            </a:r>
            <a:r>
              <a:rPr lang="fr-FR" sz="1400" b="1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de prendre connaissance de l’avis du conseil de classe. </a:t>
            </a: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/>
            </a:r>
            <a:b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endParaRPr lang="fr-FR" sz="1400" b="1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  <a:p>
            <a:pPr lvl="0" defTabSz="1219170">
              <a:lnSpc>
                <a:spcPct val="90000"/>
              </a:lnSpc>
              <a:spcBef>
                <a:spcPct val="0"/>
              </a:spcBef>
            </a:pP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Le compte de l’élève permet de lire ce que le représentant légal a </a:t>
            </a:r>
            <a:r>
              <a:rPr lang="fr-FR" sz="1400" b="1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complété.</a:t>
            </a:r>
            <a:endParaRPr lang="fr-FR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014" y="1484784"/>
            <a:ext cx="8151055" cy="26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62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2024-2025</a:t>
            </a:r>
            <a:endParaRPr lang="fr-FR" cap="all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327980" y="181622"/>
            <a:ext cx="45720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Se connecter au service en ligne Orientation</a:t>
            </a:r>
            <a:endParaRPr lang="fr-FR" sz="1200" b="1" dirty="0"/>
          </a:p>
        </p:txBody>
      </p:sp>
      <p:sp>
        <p:nvSpPr>
          <p:cNvPr id="6" name="Rectangle 5"/>
          <p:cNvSpPr/>
          <p:nvPr/>
        </p:nvSpPr>
        <p:spPr>
          <a:xfrm>
            <a:off x="336264" y="5482935"/>
            <a:ext cx="8388464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>
              <a:lnSpc>
                <a:spcPct val="90000"/>
              </a:lnSpc>
              <a:spcBef>
                <a:spcPct val="0"/>
              </a:spcBef>
            </a:pP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Se connecter avec mon compte </a:t>
            </a:r>
            <a:r>
              <a:rPr lang="fr-FR" sz="1400" b="1" dirty="0" err="1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ÉduConnect</a:t>
            </a: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, l’identifiant et le mot de passe transmis par le chef </a:t>
            </a:r>
            <a:r>
              <a:rPr lang="fr-FR" sz="1400" b="1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d’établissement.</a:t>
            </a: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/>
            </a:r>
            <a:b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/>
            </a:r>
            <a:b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endParaRPr lang="fr-FR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562" y="730239"/>
            <a:ext cx="6931867" cy="45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72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2024-2025</a:t>
            </a:r>
            <a:endParaRPr lang="fr-FR" cap="all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436096" y="180003"/>
            <a:ext cx="45720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Se connecter au service en ligne Orientation</a:t>
            </a:r>
            <a:endParaRPr lang="fr-FR" sz="1200" b="1" dirty="0"/>
          </a:p>
        </p:txBody>
      </p:sp>
      <p:sp>
        <p:nvSpPr>
          <p:cNvPr id="8" name="Rectangle 7"/>
          <p:cNvSpPr/>
          <p:nvPr/>
        </p:nvSpPr>
        <p:spPr>
          <a:xfrm>
            <a:off x="6681587" y="3392712"/>
            <a:ext cx="1864825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lnSpc>
                <a:spcPct val="90000"/>
              </a:lnSpc>
              <a:spcBef>
                <a:spcPct val="0"/>
              </a:spcBef>
            </a:pP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Accès </a:t>
            </a:r>
            <a:r>
              <a:rPr lang="fr-FR" sz="1400" b="1" dirty="0">
                <a:solidFill>
                  <a:srgbClr val="00006D"/>
                </a:solidFill>
                <a:latin typeface="Marianne" panose="02000000000000000000" pitchFamily="2" charset="0"/>
              </a:rPr>
              <a:t>aux s</a:t>
            </a: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ervices en ligne dans le menu Mes </a:t>
            </a:r>
            <a:r>
              <a:rPr lang="fr-FR" sz="1400" b="1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services.</a:t>
            </a:r>
            <a:endParaRPr lang="fr-FR" sz="1400" dirty="0">
              <a:solidFill>
                <a:schemeClr val="tx2">
                  <a:lumMod val="75000"/>
                </a:schemeClr>
              </a:solidFill>
            </a:endParaRPr>
          </a:p>
          <a:p>
            <a:pPr lvl="0" defTabSz="1219170">
              <a:lnSpc>
                <a:spcPct val="90000"/>
              </a:lnSpc>
              <a:spcBef>
                <a:spcPct val="0"/>
              </a:spcBef>
            </a:pPr>
            <a:r>
              <a:rPr lang="fr-FR" sz="1400" b="1" dirty="0">
                <a:solidFill>
                  <a:srgbClr val="31849B"/>
                </a:solidFill>
                <a:latin typeface="Marianne" panose="02000000000000000000" pitchFamily="2" charset="0"/>
              </a:rPr>
              <a:t/>
            </a:r>
            <a:br>
              <a:rPr lang="fr-FR" sz="1400" b="1" dirty="0">
                <a:solidFill>
                  <a:srgbClr val="31849B"/>
                </a:solidFill>
                <a:latin typeface="Marianne" panose="02000000000000000000" pitchFamily="2" charset="0"/>
              </a:rPr>
            </a:br>
            <a:r>
              <a:rPr lang="fr-FR" sz="1400" b="1" dirty="0">
                <a:solidFill>
                  <a:srgbClr val="31849B"/>
                </a:solidFill>
                <a:latin typeface="Marianne" panose="02000000000000000000" pitchFamily="2" charset="0"/>
              </a:rPr>
              <a:t/>
            </a:r>
            <a:br>
              <a:rPr lang="fr-FR" sz="1400" b="1" dirty="0">
                <a:solidFill>
                  <a:srgbClr val="31849B"/>
                </a:solidFill>
                <a:latin typeface="Marianne" panose="02000000000000000000" pitchFamily="2" charset="0"/>
              </a:rPr>
            </a:br>
            <a:endParaRPr lang="fr-FR" sz="1400" dirty="0"/>
          </a:p>
        </p:txBody>
      </p:sp>
      <p:sp>
        <p:nvSpPr>
          <p:cNvPr id="9" name="Rectangle 8"/>
          <p:cNvSpPr/>
          <p:nvPr/>
        </p:nvSpPr>
        <p:spPr>
          <a:xfrm>
            <a:off x="6626228" y="1682261"/>
            <a:ext cx="2266252" cy="67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lnSpc>
                <a:spcPct val="90000"/>
              </a:lnSpc>
              <a:spcBef>
                <a:spcPct val="0"/>
              </a:spcBef>
            </a:pPr>
            <a:r>
              <a:rPr lang="fr-FR" sz="1400" b="1" dirty="0" smtClean="0">
                <a:solidFill>
                  <a:srgbClr val="00006D"/>
                </a:solidFill>
                <a:latin typeface="Marianne" panose="02000000000000000000" pitchFamily="2" charset="0"/>
              </a:rPr>
              <a:t>Le Fil des événements indique l’action à faire.</a:t>
            </a:r>
            <a:r>
              <a:rPr lang="fr-FR" sz="1400" b="1" dirty="0">
                <a:solidFill>
                  <a:srgbClr val="00006D"/>
                </a:solidFill>
                <a:latin typeface="Marianne" panose="02000000000000000000" pitchFamily="2" charset="0"/>
              </a:rPr>
              <a:t/>
            </a:r>
            <a:br>
              <a:rPr lang="fr-FR" sz="1400" b="1" dirty="0">
                <a:solidFill>
                  <a:srgbClr val="00006D"/>
                </a:solidFill>
                <a:latin typeface="Marianne" panose="02000000000000000000" pitchFamily="2" charset="0"/>
              </a:rPr>
            </a:br>
            <a:endParaRPr lang="fr-FR" sz="1400" dirty="0">
              <a:solidFill>
                <a:srgbClr val="00006D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79" y="764704"/>
            <a:ext cx="5545049" cy="5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2024-2025</a:t>
            </a:r>
            <a:endParaRPr lang="fr-FR" cap="all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327980" y="188640"/>
            <a:ext cx="45720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Se connecter au service en ligne Orientation</a:t>
            </a:r>
            <a:endParaRPr lang="fr-FR" sz="1200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892512"/>
            <a:ext cx="7830001" cy="54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627784" y="3356992"/>
            <a:ext cx="5256584" cy="1255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lnSpc>
                <a:spcPct val="90000"/>
              </a:lnSpc>
              <a:spcBef>
                <a:spcPct val="0"/>
              </a:spcBef>
            </a:pP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Sur la page d’accueil de Scolarité services </a:t>
            </a:r>
            <a:r>
              <a:rPr lang="fr-FR" sz="1400" b="1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choisir Orientation </a:t>
            </a: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à partir de la date indiquée par le chef d’établissement.</a:t>
            </a:r>
            <a:b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r>
              <a:rPr lang="fr-FR" sz="1400" b="1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 </a:t>
            </a:r>
            <a: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/>
            </a:r>
            <a:br>
              <a:rPr lang="fr-FR" sz="1400" b="1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r>
              <a:rPr lang="fr-FR" sz="1400" b="1" dirty="0">
                <a:solidFill>
                  <a:srgbClr val="31849B"/>
                </a:solidFill>
                <a:latin typeface="Marianne" panose="02000000000000000000" pitchFamily="2" charset="0"/>
              </a:rPr>
              <a:t/>
            </a:r>
            <a:br>
              <a:rPr lang="fr-FR" sz="1400" b="1" dirty="0">
                <a:solidFill>
                  <a:srgbClr val="31849B"/>
                </a:solidFill>
                <a:latin typeface="Marianne" panose="02000000000000000000" pitchFamily="2" charset="0"/>
              </a:rPr>
            </a:b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93402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e la date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2024-2025</a:t>
            </a:r>
            <a:endParaRPr lang="fr-FR" cap="all" dirty="0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" y="1412776"/>
            <a:ext cx="9143999" cy="5016758"/>
          </a:xfrm>
          <a:prstGeom prst="rect">
            <a:avLst/>
          </a:prstGeom>
          <a:solidFill>
            <a:srgbClr val="475E9F"/>
          </a:solidFill>
        </p:spPr>
        <p:txBody>
          <a:bodyPr wrap="square" rtlCol="0">
            <a:spAutoFit/>
          </a:bodyPr>
          <a:lstStyle/>
          <a:p>
            <a:endParaRPr lang="fr-FR" sz="3200" b="1" dirty="0">
              <a:solidFill>
                <a:schemeClr val="bg1"/>
              </a:solidFill>
            </a:endParaRPr>
          </a:p>
          <a:p>
            <a:endParaRPr lang="fr-FR" sz="3200" b="1" dirty="0">
              <a:solidFill>
                <a:schemeClr val="bg1"/>
              </a:solidFill>
            </a:endParaRPr>
          </a:p>
          <a:p>
            <a:endParaRPr lang="fr-FR" sz="3200" b="1" dirty="0" smtClean="0">
              <a:solidFill>
                <a:schemeClr val="bg1"/>
              </a:solidFill>
            </a:endParaRPr>
          </a:p>
          <a:p>
            <a:r>
              <a:rPr lang="fr-FR" sz="3200" b="1" dirty="0" smtClean="0">
                <a:solidFill>
                  <a:schemeClr val="bg1"/>
                </a:solidFill>
                <a:latin typeface="Marianne" panose="02000000000000000000" pitchFamily="2" charset="0"/>
              </a:rPr>
              <a:t>Demander sa voie d’orientation après la 2</a:t>
            </a:r>
            <a:r>
              <a:rPr lang="fr-FR" sz="3200" b="1" baseline="30000" dirty="0" smtClean="0">
                <a:solidFill>
                  <a:schemeClr val="bg1"/>
                </a:solidFill>
                <a:latin typeface="Marianne" panose="02000000000000000000" pitchFamily="2" charset="0"/>
              </a:rPr>
              <a:t>de</a:t>
            </a:r>
            <a:endParaRPr lang="fr-FR" sz="2400" dirty="0" smtClean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b="1" i="1" dirty="0" smtClean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r>
              <a:rPr lang="fr-FR" sz="2400" b="1" i="1" dirty="0" smtClean="0">
                <a:solidFill>
                  <a:schemeClr val="bg1"/>
                </a:solidFill>
                <a:latin typeface="Marianne" panose="02000000000000000000" pitchFamily="2" charset="0"/>
              </a:rPr>
              <a:t>Dialogue </a:t>
            </a:r>
            <a:r>
              <a:rPr lang="fr-FR" sz="2400" b="1" i="1" dirty="0">
                <a:solidFill>
                  <a:schemeClr val="bg1"/>
                </a:solidFill>
                <a:latin typeface="Marianne" panose="02000000000000000000" pitchFamily="2" charset="0"/>
              </a:rPr>
              <a:t>avec le conseil de </a:t>
            </a:r>
            <a:r>
              <a:rPr lang="fr-FR" sz="2400" b="1" i="1" dirty="0" smtClean="0">
                <a:solidFill>
                  <a:schemeClr val="bg1"/>
                </a:solidFill>
                <a:latin typeface="Marianne" panose="02000000000000000000" pitchFamily="2" charset="0"/>
              </a:rPr>
              <a:t>classe</a:t>
            </a:r>
            <a:endParaRPr lang="fr-FR" sz="2400" dirty="0" smtClean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  <a:latin typeface="Marianne" panose="02000000000000000000" pitchFamily="2" charset="0"/>
            </a:endParaRPr>
          </a:p>
          <a:p>
            <a:endParaRPr lang="fr-F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02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2023-2024</a:t>
            </a:r>
            <a:endParaRPr lang="fr-FR" cap="all" dirty="0"/>
          </a:p>
        </p:txBody>
      </p:sp>
      <p:sp>
        <p:nvSpPr>
          <p:cNvPr id="7" name="Rectangle 6"/>
          <p:cNvSpPr/>
          <p:nvPr/>
        </p:nvSpPr>
        <p:spPr>
          <a:xfrm>
            <a:off x="5580112" y="260648"/>
            <a:ext cx="4572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Demander sa voie d’orientation après </a:t>
            </a:r>
            <a:r>
              <a:rPr lang="fr-FR" sz="1200" b="1" dirty="0" smtClean="0">
                <a:solidFill>
                  <a:srgbClr val="435997"/>
                </a:solidFill>
                <a:latin typeface="Marianne" panose="02000000000000000000" pitchFamily="2" charset="0"/>
              </a:rPr>
              <a:t>la 2</a:t>
            </a:r>
            <a:r>
              <a:rPr lang="fr-FR" sz="1200" b="1" baseline="30000" dirty="0" smtClean="0">
                <a:solidFill>
                  <a:srgbClr val="435997"/>
                </a:solidFill>
                <a:latin typeface="Marianne" panose="02000000000000000000" pitchFamily="2" charset="0"/>
              </a:rPr>
              <a:t>de</a:t>
            </a:r>
            <a:endParaRPr lang="fr-FR" sz="1200" b="1" baseline="30000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endParaRPr lang="fr-FR" sz="1200" b="1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endParaRPr lang="fr-FR" sz="1200" b="1" dirty="0"/>
          </a:p>
        </p:txBody>
      </p:sp>
      <p:sp>
        <p:nvSpPr>
          <p:cNvPr id="8" name="Titre 8"/>
          <p:cNvSpPr txBox="1">
            <a:spLocks/>
          </p:cNvSpPr>
          <p:nvPr/>
        </p:nvSpPr>
        <p:spPr bwMode="gray">
          <a:xfrm>
            <a:off x="758618" y="1700808"/>
            <a:ext cx="7776864" cy="3017490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0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Un seul des représentants légaux de l’élève peut faire la saisie des choix d’orientation.</a:t>
            </a:r>
            <a:br>
              <a:rPr lang="fr-FR" sz="18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r>
              <a:rPr lang="fr-FR" sz="18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/>
            </a:r>
            <a:br>
              <a:rPr lang="fr-FR" sz="18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r>
              <a:rPr lang="fr-FR" sz="18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/>
            </a:r>
            <a:br>
              <a:rPr lang="fr-FR" sz="18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r>
              <a:rPr lang="fr-FR" sz="1800" dirty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</a:t>
            </a:r>
            <a:r>
              <a:rPr lang="fr-FR" sz="18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’un ou l’autre des représentants légaux pourra voir l’avis du conseil de classe sur les voies d’orientation choisies.</a:t>
            </a:r>
            <a:br>
              <a:rPr lang="fr-FR" sz="18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r>
              <a:rPr lang="fr-FR" sz="18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/>
            </a:r>
            <a:br>
              <a:rPr lang="fr-FR" sz="18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r>
              <a:rPr lang="fr-FR" sz="18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/>
            </a:r>
            <a:br>
              <a:rPr lang="fr-FR" sz="18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</a:br>
            <a:r>
              <a:rPr lang="fr-FR" sz="18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En cas de difficulté les responsables légaux peuvent s’adresser au chef d’établissement.</a:t>
            </a:r>
            <a:endParaRPr lang="fr-FR" sz="1800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90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 dirty="0" smtClean="0"/>
              <a:t>2023-2024</a:t>
            </a:r>
            <a:endParaRPr lang="fr-FR" cap="all" dirty="0"/>
          </a:p>
        </p:txBody>
      </p:sp>
      <p:sp>
        <p:nvSpPr>
          <p:cNvPr id="7" name="Rectangle 6"/>
          <p:cNvSpPr/>
          <p:nvPr/>
        </p:nvSpPr>
        <p:spPr>
          <a:xfrm>
            <a:off x="5436096" y="142867"/>
            <a:ext cx="45720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Demander sa voie d’orientation après </a:t>
            </a:r>
            <a:r>
              <a:rPr lang="fr-FR" sz="1200" b="1" dirty="0" smtClean="0">
                <a:solidFill>
                  <a:srgbClr val="435997"/>
                </a:solidFill>
                <a:latin typeface="Marianne" panose="02000000000000000000" pitchFamily="2" charset="0"/>
              </a:rPr>
              <a:t>la </a:t>
            </a:r>
            <a:r>
              <a:rPr lang="fr-FR" sz="1200" b="1" dirty="0">
                <a:solidFill>
                  <a:srgbClr val="435997"/>
                </a:solidFill>
                <a:latin typeface="Marianne" panose="02000000000000000000" pitchFamily="2" charset="0"/>
              </a:rPr>
              <a:t>2</a:t>
            </a:r>
            <a:r>
              <a:rPr lang="fr-FR" sz="1200" b="1" baseline="30000" dirty="0" smtClean="0">
                <a:solidFill>
                  <a:srgbClr val="435997"/>
                </a:solidFill>
                <a:latin typeface="Marianne" panose="02000000000000000000" pitchFamily="2" charset="0"/>
              </a:rPr>
              <a:t>de</a:t>
            </a:r>
            <a:endParaRPr lang="fr-FR" sz="1200" b="1" baseline="30000" dirty="0">
              <a:solidFill>
                <a:srgbClr val="435997"/>
              </a:solidFill>
              <a:latin typeface="Marianne" panose="02000000000000000000" pitchFamily="2" charset="0"/>
            </a:endParaRPr>
          </a:p>
          <a:p>
            <a:endParaRPr lang="fr-FR" sz="12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824" y="620688"/>
            <a:ext cx="5539172" cy="5616000"/>
          </a:xfrm>
          <a:prstGeom prst="rect">
            <a:avLst/>
          </a:prstGeom>
        </p:spPr>
      </p:pic>
      <p:sp>
        <p:nvSpPr>
          <p:cNvPr id="6" name="Titre 8"/>
          <p:cNvSpPr txBox="1">
            <a:spLocks/>
          </p:cNvSpPr>
          <p:nvPr/>
        </p:nvSpPr>
        <p:spPr bwMode="gray">
          <a:xfrm>
            <a:off x="611560" y="3645024"/>
            <a:ext cx="2880319" cy="720384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0">
            <a:noAutofit/>
          </a:bodyPr>
          <a:lstStyle>
            <a:lvl1pPr algn="l" defTabSz="91437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>
                <a:solidFill>
                  <a:schemeClr val="tx2">
                    <a:lumMod val="75000"/>
                  </a:schemeClr>
                </a:solidFill>
                <a:latin typeface="Marianne" panose="02000000000000000000" pitchFamily="2" charset="0"/>
              </a:rPr>
              <a:t>La démarche pour choisir son orientation est présentée avec des conseils pour s’informer et préparer son projet d’orientation.</a:t>
            </a:r>
            <a:endParaRPr lang="fr-FR" sz="1400" dirty="0">
              <a:solidFill>
                <a:schemeClr val="tx2">
                  <a:lumMod val="75000"/>
                </a:schemeClr>
              </a:solidFill>
              <a:latin typeface="Marian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98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ministeriel_marianne" id="{5F0B8B09-9A99-4083-B883-79F2388C6E1D}" vid="{F8005780-5DEF-4BE0-805B-EA49FB1EABC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711CBDF24E87429AD9C0273156F54A" ma:contentTypeVersion="1" ma:contentTypeDescription="Crée un document." ma:contentTypeScope="" ma:versionID="2e7c5aa9ef5d81659d4bf2e92a6f29ee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407a0f58931eb9b8f607584e4edce49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Date de début de planification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Date de fin de planification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B279A5-87A2-445D-95C3-916EB9C5F0E3}">
  <ds:schemaRefs>
    <ds:schemaRef ds:uri="http://purl.org/dc/elements/1.1/"/>
    <ds:schemaRef ds:uri="http://purl.org/dc/dcmitype/"/>
    <ds:schemaRef ds:uri="http://schemas.microsoft.com/sharepoint/v3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D416C5A-7AEB-4464-B116-D5E8F5627C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DF502E-C957-4062-BEC9-7B4AA0AB13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MINISTÈRIEL</Template>
  <TotalTime>450</TotalTime>
  <Words>484</Words>
  <Application>Microsoft Office PowerPoint</Application>
  <PresentationFormat>Affichage à l'écran (4:3)</PresentationFormat>
  <Paragraphs>99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0" baseType="lpstr">
      <vt:lpstr>Arial</vt:lpstr>
      <vt:lpstr>Marianne</vt:lpstr>
      <vt:lpstr>MINISTÈRIEL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>Client</Manager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Microsoft Office User</dc:creator>
  <cp:lastModifiedBy>DUPENLOUX CAROLE</cp:lastModifiedBy>
  <cp:revision>48</cp:revision>
  <dcterms:created xsi:type="dcterms:W3CDTF">2020-03-05T15:21:24Z</dcterms:created>
  <dcterms:modified xsi:type="dcterms:W3CDTF">2024-12-05T11:03:07Z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0x010100AA711CBDF24E87429AD9C0273156F54A</vt:lpwstr>
  </property>
</Properties>
</file>