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7" r:id="rId2"/>
    <p:sldId id="257" r:id="rId3"/>
    <p:sldId id="258" r:id="rId4"/>
    <p:sldId id="259" r:id="rId5"/>
    <p:sldId id="293" r:id="rId6"/>
    <p:sldId id="288" r:id="rId7"/>
    <p:sldId id="289" r:id="rId8"/>
    <p:sldId id="290" r:id="rId9"/>
    <p:sldId id="291" r:id="rId10"/>
    <p:sldId id="264" r:id="rId11"/>
    <p:sldId id="265" r:id="rId12"/>
    <p:sldId id="266" r:id="rId13"/>
    <p:sldId id="267" r:id="rId14"/>
    <p:sldId id="268" r:id="rId15"/>
    <p:sldId id="285" r:id="rId16"/>
    <p:sldId id="270" r:id="rId17"/>
    <p:sldId id="269" r:id="rId18"/>
    <p:sldId id="272" r:id="rId19"/>
    <p:sldId id="273" r:id="rId20"/>
    <p:sldId id="274" r:id="rId21"/>
    <p:sldId id="275" r:id="rId22"/>
    <p:sldId id="276" r:id="rId23"/>
    <p:sldId id="295" r:id="rId24"/>
    <p:sldId id="281" r:id="rId2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0D1B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 snapToGrid="0">
      <p:cViewPr varScale="1">
        <p:scale>
          <a:sx n="80" d="100"/>
          <a:sy n="80" d="100"/>
        </p:scale>
        <p:origin x="6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349DB1-38F8-4EE3-A5CA-3724AD686C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27794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90162-1D5C-4CF2-AAC7-FC6653F49FC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90196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0162-1D5C-4CF2-AAC7-FC6653F49FC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860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*Durée exprimée en heure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90162-1D5C-4CF2-AAC7-FC6653F49FC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880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0162-1D5C-4CF2-AAC7-FC6653F49FC3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814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FR" smtClean="0"/>
              <a:t>30/08/2023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0162-1D5C-4CF2-AAC7-FC6653F49FC3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38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idx="10"/>
          </p:nvPr>
        </p:nvSpPr>
        <p:spPr>
          <a:xfrm>
            <a:off x="692150" y="655320"/>
            <a:ext cx="10528300" cy="524510"/>
          </a:xfrm>
        </p:spPr>
        <p:txBody>
          <a:bodyPr anchor="t">
            <a:spAutoFit/>
          </a:bodyPr>
          <a:lstStyle/>
          <a:p>
            <a:pPr indent="0" algn="ctr">
              <a:lnSpc>
                <a:spcPts val="3200"/>
              </a:lnSpc>
              <a:spcBef>
                <a:spcPts val="108"/>
              </a:spcBef>
              <a:spcAft>
                <a:spcPts val="72"/>
              </a:spcAft>
            </a:pPr>
            <a:r>
              <a:rPr lang="fr-FR" sz="4050" b="1" u="sng">
                <a:solidFill>
                  <a:srgbClr val="FFFFFF"/>
                </a:solidFill>
                <a:latin typeface="Calibri Light" panose="22635452340000000000" pitchFamily="1"/>
              </a:rPr>
              <a:t>SOMMAIRE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0"/>
          </p:nvPr>
        </p:nvSpPr>
        <p:spPr>
          <a:xfrm>
            <a:off x="2584450" y="1502410"/>
            <a:ext cx="7025640" cy="652780"/>
          </a:xfrm>
        </p:spPr>
        <p:txBody>
          <a:bodyPr anchor="t">
            <a:spAutoFit/>
          </a:bodyPr>
          <a:lstStyle/>
          <a:p>
            <a:pPr indent="0" algn="ctr">
              <a:lnSpc>
                <a:spcPts val="3800"/>
              </a:lnSpc>
              <a:spcBef>
                <a:spcPts val="108"/>
              </a:spcBef>
              <a:spcAft>
                <a:spcPts val="144"/>
              </a:spcAft>
            </a:pPr>
            <a:r>
              <a:rPr lang="fr-FR" sz="3150" b="1">
                <a:solidFill>
                  <a:srgbClr val="FF0000"/>
                </a:solidFill>
                <a:latin typeface="Calibri" panose="22635452340000000000" pitchFamily="1"/>
              </a:rPr>
              <a:t>Partie 1 - AESH HT2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idx="10"/>
          </p:nvPr>
        </p:nvSpPr>
        <p:spPr>
          <a:xfrm>
            <a:off x="692150" y="2155190"/>
            <a:ext cx="10528300" cy="4337050"/>
          </a:xfrm>
        </p:spPr>
        <p:txBody>
          <a:bodyPr anchor="t">
            <a:spAutoFit/>
          </a:bodyPr>
          <a:lstStyle/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sz="2950" b="1">
                <a:solidFill>
                  <a:srgbClr val="EC7C30"/>
                </a:solidFill>
                <a:latin typeface="Calibri" panose="22635452340000000000" pitchFamily="1"/>
              </a:rPr>
              <a:t>Votre statut</a:t>
            </a:r>
          </a:p>
          <a:p>
            <a:pPr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sz="2950" b="1">
                <a:solidFill>
                  <a:srgbClr val="EC7C30"/>
                </a:solidFill>
                <a:latin typeface="Calibri" panose="22635452340000000000" pitchFamily="1"/>
              </a:rPr>
              <a:t>Vos missions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00" b="1">
                <a:solidFill>
                  <a:srgbClr val="E96667"/>
                </a:solidFill>
                <a:latin typeface="Calibri" panose="22635452340000000000" pitchFamily="1"/>
              </a:rPr>
              <a:t>III.</a:t>
            </a:r>
          </a:p>
          <a:p>
            <a:pPr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Durée</a:t>
            </a:r>
          </a:p>
          <a:p>
            <a:pPr indent="0" algn="l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Temps de travail</a:t>
            </a:r>
          </a:p>
          <a:p>
            <a:pPr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Affectation</a:t>
            </a:r>
          </a:p>
          <a:p>
            <a:pPr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Résidence administrative</a:t>
            </a:r>
          </a:p>
          <a:p>
            <a:pPr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Rémunération</a:t>
            </a:r>
          </a:p>
          <a:p>
            <a:pPr indent="0" algn="l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Congés</a:t>
            </a:r>
          </a:p>
          <a:p>
            <a:pPr indent="0" algn="l">
              <a:lnSpc>
                <a:spcPts val="3000"/>
              </a:lnSpc>
              <a:spcBef>
                <a:spcPts val="0"/>
              </a:spcBef>
              <a:spcAft>
                <a:spcPts val="1692"/>
              </a:spcAft>
            </a:pPr>
            <a:r>
              <a:rPr lang="fr-FR" sz="2900">
                <a:solidFill>
                  <a:srgbClr val="E96667"/>
                </a:solidFill>
                <a:latin typeface="Calibri" panose="22635452340000000000" pitchFamily="1"/>
              </a:rPr>
              <a:t>7.</a:t>
            </a:r>
            <a:r>
              <a:rPr lang="fr-FR" sz="2950">
                <a:solidFill>
                  <a:srgbClr val="000000"/>
                </a:solidFill>
                <a:latin typeface="Calibri" panose="22635452340000000000" pitchFamily="1"/>
              </a:rPr>
              <a:t> Dispositions générales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idx="10"/>
          </p:nvPr>
        </p:nvSpPr>
        <p:spPr>
          <a:xfrm>
            <a:off x="11189335" y="6492240"/>
            <a:ext cx="66675" cy="103505"/>
          </a:xfrm>
        </p:spPr>
        <p:txBody>
          <a:bodyPr anchor="t">
            <a:spAutoFit/>
          </a:bodyPr>
          <a:lstStyle/>
          <a:p>
            <a:pPr indent="0" algn="l">
              <a:lnSpc>
                <a:spcPts val="9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Espace réservé du texte 150"/>
          <p:cNvSpPr>
            <a:spLocks noGrp="1"/>
          </p:cNvSpPr>
          <p:nvPr>
            <p:ph type="body" idx="10"/>
          </p:nvPr>
        </p:nvSpPr>
        <p:spPr>
          <a:xfrm>
            <a:off x="1066800" y="1965960"/>
            <a:ext cx="10521950" cy="4395470"/>
          </a:xfrm>
        </p:spPr>
        <p:txBody>
          <a:bodyPr anchor="t">
            <a:spAutoFit/>
          </a:bodyPr>
          <a:lstStyle/>
          <a:p>
            <a:pPr algn="l">
              <a:lnSpc>
                <a:spcPts val="3600"/>
              </a:lnSpc>
              <a:spcBef>
                <a:spcPts val="36"/>
              </a:spcBef>
            </a:pPr>
            <a:r>
              <a:rPr lang="fr-FR" sz="2100" b="1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50" b="1">
                <a:solidFill>
                  <a:srgbClr val="5AB88F"/>
                </a:solidFill>
                <a:latin typeface="Calibri" panose="22635452340000000000" pitchFamily="1"/>
              </a:rPr>
              <a:t>Sorties scolaires</a:t>
            </a: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Ordre de mission </a:t>
            </a: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au préalable établi obligatoirement (selon modèle)</a:t>
            </a:r>
          </a:p>
          <a:p>
            <a:pPr algn="l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Participation uniquement </a:t>
            </a: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si un ou des élèves ont une notification MDPSH</a:t>
            </a:r>
          </a:p>
          <a:p>
            <a:pPr indent="0" algn="l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pour un accompagnement</a:t>
            </a: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Non comptabilisé comme personnel dans le taux d’encadrement</a:t>
            </a:r>
          </a:p>
          <a:p>
            <a:pPr algn="l">
              <a:lnSpc>
                <a:spcPts val="3500"/>
              </a:lnSpc>
              <a:spcBef>
                <a:spcPts val="828"/>
              </a:spcBef>
            </a:pPr>
            <a:r>
              <a:rPr lang="fr-FR" sz="21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00" b="1" u="sng">
                <a:solidFill>
                  <a:srgbClr val="5AB88F"/>
                </a:solidFill>
                <a:latin typeface="Calibri" panose="22635452340000000000" pitchFamily="1"/>
              </a:rPr>
              <a:t>Autorisations d’absence</a:t>
            </a:r>
          </a:p>
          <a:p>
            <a:pPr algn="l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Demande au préalable</a:t>
            </a:r>
          </a:p>
          <a:p>
            <a:pPr algn="l">
              <a:lnSpc>
                <a:spcPts val="2400"/>
              </a:lnSpc>
              <a:spcBef>
                <a:spcPts val="108"/>
              </a:spcBef>
              <a:spcAft>
                <a:spcPts val="72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Motif à indiquer</a:t>
            </a:r>
          </a:p>
        </p:txBody>
      </p:sp>
      <p:sp>
        <p:nvSpPr>
          <p:cNvPr id="152" name="Espace réservé du texte 151"/>
          <p:cNvSpPr>
            <a:spLocks noGrp="1"/>
          </p:cNvSpPr>
          <p:nvPr>
            <p:ph type="body" idx="10"/>
          </p:nvPr>
        </p:nvSpPr>
        <p:spPr>
          <a:xfrm>
            <a:off x="838200" y="417830"/>
            <a:ext cx="10518775" cy="1143000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324"/>
              </a:spcBef>
              <a:spcAft>
                <a:spcPts val="396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IV. </a:t>
            </a:r>
            <a:r>
              <a:rPr lang="fr-FR" sz="435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153" name="Espace réservé du texte 152"/>
          <p:cNvSpPr>
            <a:spLocks noGrp="1"/>
          </p:cNvSpPr>
          <p:nvPr>
            <p:ph type="body" idx="10"/>
          </p:nvPr>
        </p:nvSpPr>
        <p:spPr>
          <a:xfrm>
            <a:off x="11118850" y="6495415"/>
            <a:ext cx="14033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14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Espace réservé du texte 160"/>
          <p:cNvSpPr>
            <a:spLocks noGrp="1"/>
          </p:cNvSpPr>
          <p:nvPr>
            <p:ph type="body" idx="10"/>
          </p:nvPr>
        </p:nvSpPr>
        <p:spPr>
          <a:xfrm>
            <a:off x="838200" y="502920"/>
            <a:ext cx="10518775" cy="682625"/>
          </a:xfrm>
        </p:spPr>
        <p:txBody>
          <a:bodyPr anchor="t">
            <a:spAutoFit/>
          </a:bodyPr>
          <a:lstStyle/>
          <a:p>
            <a:pPr indent="0" algn="l">
              <a:lnSpc>
                <a:spcPts val="4800"/>
              </a:lnSpc>
              <a:spcBef>
                <a:spcPts val="0"/>
              </a:spcBef>
              <a:spcAft>
                <a:spcPts val="108"/>
              </a:spcAft>
            </a:pPr>
            <a:r>
              <a:rPr lang="fr-FR" sz="3900" b="1">
                <a:solidFill>
                  <a:srgbClr val="000000"/>
                </a:solidFill>
                <a:latin typeface="Calibri" panose="22635452340000000000" pitchFamily="1"/>
              </a:rPr>
              <a:t>IV. </a:t>
            </a:r>
            <a:r>
              <a:rPr lang="fr-FR" sz="3800" b="1" u="sng">
                <a:solidFill>
                  <a:srgbClr val="000000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162" name="Espace réservé du texte 161"/>
          <p:cNvSpPr>
            <a:spLocks noGrp="1"/>
          </p:cNvSpPr>
          <p:nvPr>
            <p:ph type="body" idx="10"/>
          </p:nvPr>
        </p:nvSpPr>
        <p:spPr>
          <a:xfrm>
            <a:off x="286385" y="1487170"/>
            <a:ext cx="8180705" cy="271780"/>
          </a:xfrm>
        </p:spPr>
        <p:txBody>
          <a:bodyPr anchor="t">
            <a:spAutoFit/>
          </a:bodyPr>
          <a:lstStyle/>
          <a:p>
            <a:pPr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Changement d’un élément substantiel au contrat de travail</a:t>
            </a:r>
          </a:p>
        </p:txBody>
      </p:sp>
      <p:sp>
        <p:nvSpPr>
          <p:cNvPr id="163" name="Espace réservé du texte 162"/>
          <p:cNvSpPr>
            <a:spLocks noGrp="1"/>
          </p:cNvSpPr>
          <p:nvPr>
            <p:ph type="body" idx="10"/>
          </p:nvPr>
        </p:nvSpPr>
        <p:spPr>
          <a:xfrm>
            <a:off x="731520" y="1871345"/>
            <a:ext cx="10448290" cy="250190"/>
          </a:xfrm>
        </p:spPr>
        <p:txBody>
          <a:bodyPr anchor="t">
            <a:spAutoFit/>
          </a:bodyPr>
          <a:lstStyle/>
          <a:p>
            <a:pPr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de durée annuelle de service: exemple: augmentation de la quotité de service</a:t>
            </a:r>
          </a:p>
        </p:txBody>
      </p:sp>
      <p:sp>
        <p:nvSpPr>
          <p:cNvPr id="164" name="Espace réservé du texte 163"/>
          <p:cNvSpPr>
            <a:spLocks noGrp="1"/>
          </p:cNvSpPr>
          <p:nvPr>
            <p:ph type="body" idx="10"/>
          </p:nvPr>
        </p:nvSpPr>
        <p:spPr>
          <a:xfrm>
            <a:off x="902335" y="2121535"/>
            <a:ext cx="3026410" cy="353695"/>
          </a:xfrm>
        </p:spPr>
        <p:txBody>
          <a:bodyPr anchor="t">
            <a:spAutoFit/>
          </a:bodyPr>
          <a:lstStyle/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pour les besoins du service</a:t>
            </a:r>
          </a:p>
        </p:txBody>
      </p:sp>
      <p:sp>
        <p:nvSpPr>
          <p:cNvPr id="165" name="Espace réservé du texte 164"/>
          <p:cNvSpPr>
            <a:spLocks noGrp="1"/>
          </p:cNvSpPr>
          <p:nvPr>
            <p:ph type="body" idx="10"/>
          </p:nvPr>
        </p:nvSpPr>
        <p:spPr>
          <a:xfrm>
            <a:off x="731520" y="2475230"/>
            <a:ext cx="3636010" cy="335280"/>
          </a:xfrm>
        </p:spPr>
        <p:txBody>
          <a:bodyPr anchor="t">
            <a:spAutoFit/>
          </a:bodyPr>
          <a:lstStyle/>
          <a:p>
            <a:pPr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d’affectation PIAL</a:t>
            </a:r>
          </a:p>
        </p:txBody>
      </p:sp>
      <p:sp>
        <p:nvSpPr>
          <p:cNvPr id="166" name="Espace réservé du texte 165"/>
          <p:cNvSpPr>
            <a:spLocks noGrp="1"/>
          </p:cNvSpPr>
          <p:nvPr>
            <p:ph type="body" idx="10"/>
          </p:nvPr>
        </p:nvSpPr>
        <p:spPr>
          <a:xfrm>
            <a:off x="731520" y="2810510"/>
            <a:ext cx="4779010" cy="249555"/>
          </a:xfrm>
        </p:spPr>
        <p:txBody>
          <a:bodyPr anchor="t">
            <a:spAutoFit/>
          </a:bodyPr>
          <a:lstStyle/>
          <a:p>
            <a:pPr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de résidence administrative</a:t>
            </a:r>
          </a:p>
        </p:txBody>
      </p:sp>
      <p:sp>
        <p:nvSpPr>
          <p:cNvPr id="167" name="Espace réservé du texte 166"/>
          <p:cNvSpPr>
            <a:spLocks noGrp="1"/>
          </p:cNvSpPr>
          <p:nvPr>
            <p:ph type="body" idx="10"/>
          </p:nvPr>
        </p:nvSpPr>
        <p:spPr>
          <a:xfrm>
            <a:off x="731520" y="3060065"/>
            <a:ext cx="3974465" cy="286385"/>
          </a:xfrm>
        </p:spPr>
        <p:txBody>
          <a:bodyPr anchor="t">
            <a:spAutoFit/>
          </a:bodyPr>
          <a:lstStyle/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324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Revalorisation de la rémunération</a:t>
            </a:r>
          </a:p>
        </p:txBody>
      </p:sp>
      <p:sp>
        <p:nvSpPr>
          <p:cNvPr id="168" name="Espace réservé du texte 167"/>
          <p:cNvSpPr>
            <a:spLocks noGrp="1"/>
          </p:cNvSpPr>
          <p:nvPr>
            <p:ph type="body" idx="10"/>
          </p:nvPr>
        </p:nvSpPr>
        <p:spPr>
          <a:xfrm>
            <a:off x="725170" y="3623945"/>
            <a:ext cx="10863580" cy="655320"/>
          </a:xfrm>
        </p:spPr>
        <p:txBody>
          <a:bodyPr anchor="t">
            <a:spAutoFit/>
          </a:bodyPr>
          <a:lstStyle/>
          <a:p>
            <a:pPr algn="ctr">
              <a:lnSpc>
                <a:spcPts val="2500"/>
              </a:lnSpc>
            </a:pPr>
            <a:r>
              <a:rPr lang="fr-FR" sz="2800" b="1">
                <a:solidFill>
                  <a:srgbClr val="F1F1F1"/>
                </a:solidFill>
                <a:latin typeface="Calibri" panose="22635452340000000000" pitchFamily="1"/>
              </a:rPr>
              <a:t>Notification par l’employeu : un mois avant la prise d’effet du</a:t>
            </a:r>
          </a:p>
          <a:p>
            <a:pPr algn="l">
              <a:lnSpc>
                <a:spcPts val="2900"/>
              </a:lnSpc>
            </a:pPr>
            <a:r>
              <a:rPr lang="fr-FR" sz="2800" b="1">
                <a:solidFill>
                  <a:srgbClr val="F1F1F1"/>
                </a:solidFill>
                <a:latin typeface="Calibri" panose="22635452340000000000" pitchFamily="1"/>
              </a:rPr>
              <a:t>changement</a:t>
            </a:r>
          </a:p>
        </p:txBody>
      </p:sp>
      <p:sp>
        <p:nvSpPr>
          <p:cNvPr id="169" name="Espace réservé du texte 168"/>
          <p:cNvSpPr>
            <a:spLocks noGrp="1"/>
          </p:cNvSpPr>
          <p:nvPr>
            <p:ph type="body" idx="10"/>
          </p:nvPr>
        </p:nvSpPr>
        <p:spPr>
          <a:xfrm>
            <a:off x="286385" y="4724400"/>
            <a:ext cx="9338945" cy="1301750"/>
          </a:xfrm>
        </p:spPr>
        <p:txBody>
          <a:bodyPr anchor="t">
            <a:spAutoFit/>
          </a:bodyPr>
          <a:lstStyle/>
          <a:p>
            <a:pPr indent="0" algn="l">
              <a:lnSpc>
                <a:spcPts val="2100"/>
              </a:lnSpc>
              <a:spcBef>
                <a:spcPts val="36"/>
              </a:spcBef>
              <a:spcAft>
                <a:spcPts val="0"/>
              </a:spcAft>
            </a:pPr>
            <a:r>
              <a:rPr lang="fr-FR" sz="1900" b="1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Changement d’un élément non substantiel au contrat de travail</a:t>
            </a:r>
          </a:p>
          <a:p>
            <a:pPr algn="l">
              <a:lnSpc>
                <a:spcPts val="2300"/>
              </a:lnSpc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d’élève accompagné</a:t>
            </a:r>
          </a:p>
          <a:p>
            <a:pPr algn="l">
              <a:lnSpc>
                <a:spcPts val="2300"/>
              </a:lnSpc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d’emploi du temps</a:t>
            </a:r>
          </a:p>
          <a:p>
            <a:pPr algn="l">
              <a:lnSpc>
                <a:spcPts val="2700"/>
              </a:lnSpc>
              <a:spcAft>
                <a:spcPts val="144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d’établissement (sans changement de résidence administrative)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Espace réservé du texte 182"/>
          <p:cNvSpPr>
            <a:spLocks noGrp="1"/>
          </p:cNvSpPr>
          <p:nvPr>
            <p:ph type="body" idx="10"/>
          </p:nvPr>
        </p:nvSpPr>
        <p:spPr>
          <a:xfrm>
            <a:off x="1066800" y="1752600"/>
            <a:ext cx="10521950" cy="4321810"/>
          </a:xfrm>
        </p:spPr>
        <p:txBody>
          <a:bodyPr anchor="t">
            <a:spAutoFit/>
          </a:bodyPr>
          <a:lstStyle/>
          <a:p>
            <a:pPr algn="l">
              <a:lnSpc>
                <a:spcPts val="3200"/>
              </a:lnSpc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Bulletins de salaires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Créer son espace sécurité sur l’ENSAP</a:t>
            </a:r>
          </a:p>
          <a:p>
            <a:pPr algn="l">
              <a:lnSpc>
                <a:spcPts val="2700"/>
              </a:lnSpc>
            </a:pPr>
            <a:r>
              <a:rPr lang="fr-FR" sz="2200" b="1" u="sng">
                <a:solidFill>
                  <a:srgbClr val="0000FF"/>
                </a:solidFill>
                <a:latin typeface="Calibri" panose="22635452340000000000" pitchFamily="1"/>
              </a:rPr>
              <a:t>https://ensap.gouv.fr/web/accueilnonconnecte</a:t>
            </a:r>
          </a:p>
          <a:p>
            <a:pPr algn="l">
              <a:lnSpc>
                <a:spcPts val="2700"/>
              </a:lnSpc>
            </a:pPr>
            <a:r>
              <a:rPr lang="fr-FR" sz="2150" b="1">
                <a:solidFill>
                  <a:srgbClr val="000000"/>
                </a:solidFill>
                <a:latin typeface="Calibri" panose="22635452340000000000" pitchFamily="1"/>
              </a:rPr>
              <a:t>avec </a:t>
            </a:r>
            <a:r>
              <a:rPr lang="fr-FR" sz="2200" b="1" u="sng">
                <a:solidFill>
                  <a:srgbClr val="000000"/>
                </a:solidFill>
                <a:latin typeface="Calibri" panose="22635452340000000000" pitchFamily="1"/>
              </a:rPr>
              <a:t>son numéro de sécurité sociale </a:t>
            </a:r>
            <a:r>
              <a:rPr lang="fr-FR" sz="2150" b="1">
                <a:solidFill>
                  <a:srgbClr val="000000"/>
                </a:solidFill>
                <a:latin typeface="Calibri" panose="22635452340000000000" pitchFamily="1"/>
              </a:rPr>
              <a:t> et </a:t>
            </a:r>
            <a:r>
              <a:rPr lang="fr-FR" sz="2200" b="1" u="sng">
                <a:solidFill>
                  <a:srgbClr val="000000"/>
                </a:solidFill>
                <a:latin typeface="Calibri" panose="22635452340000000000" pitchFamily="1"/>
              </a:rPr>
              <a:t>nom de naissance</a:t>
            </a:r>
          </a:p>
          <a:p>
            <a:pPr algn="l">
              <a:lnSpc>
                <a:spcPts val="3300"/>
              </a:lnSpc>
              <a:spcBef>
                <a:spcPts val="288"/>
              </a:spcBef>
            </a:pPr>
            <a:r>
              <a:rPr lang="fr-FR" sz="19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Adresse mail académique</a:t>
            </a:r>
          </a:p>
          <a:p>
            <a:pPr algn="l">
              <a:lnSpc>
                <a:spcPts val="2700"/>
              </a:lnSpc>
            </a:pPr>
            <a:endParaRPr lang="fr-FR" sz="2650" b="1" u="sng">
              <a:solidFill>
                <a:srgbClr val="5AB88F"/>
              </a:solidFill>
              <a:latin typeface="Calibri" panose="22635452340000000000" pitchFamily="1"/>
            </a:endParaRPr>
          </a:p>
          <a:p>
            <a:pPr algn="l">
              <a:lnSpc>
                <a:spcPts val="2700"/>
              </a:lnSpc>
            </a:pPr>
            <a:r>
              <a:rPr lang="fr-FR" sz="2200" b="1" u="sng">
                <a:solidFill>
                  <a:srgbClr val="0000FF"/>
                </a:solidFill>
                <a:latin typeface="Calibri" panose="22635452340000000000" pitchFamily="1"/>
              </a:rPr>
              <a:t>https://mamamia.ac-toulouse.fr/</a:t>
            </a:r>
          </a:p>
          <a:p>
            <a:pPr algn="l">
              <a:lnSpc>
                <a:spcPts val="2000"/>
              </a:lnSpc>
              <a:spcBef>
                <a:spcPts val="468"/>
              </a:spcBef>
            </a:pPr>
            <a:r>
              <a:rPr lang="fr-FR" sz="2200" b="1" u="sng">
                <a:solidFill>
                  <a:srgbClr val="0462C1"/>
                </a:solidFill>
                <a:latin typeface="Calibri" panose="22635452340000000000" pitchFamily="1"/>
              </a:rPr>
              <a:t>https://m essage ri e. a c-</a:t>
            </a:r>
          </a:p>
          <a:p>
            <a:pPr algn="r">
              <a:lnSpc>
                <a:spcPts val="2000"/>
              </a:lnSpc>
            </a:pPr>
            <a:r>
              <a:rPr lang="fr-FR" sz="2200" b="1" u="sng">
                <a:solidFill>
                  <a:srgbClr val="0000FF"/>
                </a:solidFill>
                <a:latin typeface="Calibri" panose="22635452340000000000" pitchFamily="1"/>
              </a:rPr>
              <a:t>toulouse.fr/iwc</a:t>
            </a:r>
            <a:r>
              <a:rPr lang="fr-FR" sz="2200" b="1" u="sng">
                <a:solidFill>
                  <a:srgbClr val="0462C1"/>
                </a:solidFill>
                <a:latin typeface="Calibri" panose="22635452340000000000" pitchFamily="1"/>
              </a:rPr>
              <a:t> static/c11n/allDomain/layout/login.html?lang=fr&amp;3.0.0.1.0 140629 </a:t>
            </a:r>
          </a:p>
          <a:p>
            <a:pPr algn="l">
              <a:lnSpc>
                <a:spcPts val="2700"/>
              </a:lnSpc>
            </a:pPr>
            <a:r>
              <a:rPr lang="fr-FR" sz="2200" b="1" u="sng">
                <a:solidFill>
                  <a:srgbClr val="0462C1"/>
                </a:solidFill>
                <a:latin typeface="Calibri" panose="22635452340000000000" pitchFamily="1"/>
              </a:rPr>
              <a:t>12&amp;svcs=a bs, ma i l,c11n</a:t>
            </a:r>
          </a:p>
          <a:p>
            <a:pPr algn="l">
              <a:lnSpc>
                <a:spcPts val="2700"/>
              </a:lnSpc>
              <a:spcAft>
                <a:spcPts val="144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Un courrier d’information relatif à la procédure exacte vous sera envoyé</a:t>
            </a:r>
          </a:p>
        </p:txBody>
      </p:sp>
      <p:sp>
        <p:nvSpPr>
          <p:cNvPr id="184" name="Espace réservé du texte 183"/>
          <p:cNvSpPr>
            <a:spLocks noGrp="1"/>
          </p:cNvSpPr>
          <p:nvPr>
            <p:ph type="body" idx="10"/>
          </p:nvPr>
        </p:nvSpPr>
        <p:spPr>
          <a:xfrm>
            <a:off x="838200" y="387350"/>
            <a:ext cx="10518775" cy="1082040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288"/>
              </a:spcBef>
              <a:spcAft>
                <a:spcPts val="324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IV.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185" name="Espace réservé du texte 184"/>
          <p:cNvSpPr>
            <a:spLocks noGrp="1"/>
          </p:cNvSpPr>
          <p:nvPr>
            <p:ph type="body" idx="10"/>
          </p:nvPr>
        </p:nvSpPr>
        <p:spPr>
          <a:xfrm>
            <a:off x="11118850" y="6495415"/>
            <a:ext cx="14033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17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Espace réservé du texte 191"/>
          <p:cNvSpPr>
            <a:spLocks noGrp="1"/>
          </p:cNvSpPr>
          <p:nvPr>
            <p:ph type="body" idx="10"/>
          </p:nvPr>
        </p:nvSpPr>
        <p:spPr>
          <a:xfrm>
            <a:off x="1066800" y="1965960"/>
            <a:ext cx="10521950" cy="4108450"/>
          </a:xfrm>
        </p:spPr>
        <p:txBody>
          <a:bodyPr anchor="t">
            <a:spAutoFit/>
          </a:bodyPr>
          <a:lstStyle/>
          <a:p>
            <a:pPr algn="l">
              <a:lnSpc>
                <a:spcPts val="3600"/>
              </a:lnSpc>
              <a:spcBef>
                <a:spcPts val="36"/>
              </a:spcBef>
            </a:pPr>
            <a:r>
              <a:rPr lang="fr-FR" sz="21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50" b="1" u="sng">
                <a:solidFill>
                  <a:srgbClr val="5AB88F"/>
                </a:solidFill>
                <a:latin typeface="Calibri" panose="22635452340000000000" pitchFamily="1"/>
              </a:rPr>
              <a:t>Remboursement des frais de déplacement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Pour les formations (avec convocation)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Pour les déplacements hors de votre résidence administrative (avec ordre de</a:t>
            </a:r>
          </a:p>
          <a:p>
            <a:pPr algn="l">
              <a:lnSpc>
                <a:spcPts val="2900"/>
              </a:lnSpc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mission)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Pour les personnels en service partagé entre plusieurs établissements (les</a:t>
            </a:r>
          </a:p>
          <a:p>
            <a:pPr algn="l">
              <a:lnSpc>
                <a:spcPts val="2900"/>
              </a:lnSpc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déplacements entre communes limitrophes ne sont pas pris en charge)</a:t>
            </a:r>
          </a:p>
          <a:p>
            <a:pPr algn="l">
              <a:lnSpc>
                <a:spcPts val="3600"/>
              </a:lnSpc>
              <a:spcBef>
                <a:spcPts val="792"/>
              </a:spcBef>
            </a:pPr>
            <a:r>
              <a:rPr lang="fr-FR" sz="21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50" b="1" u="sng">
                <a:solidFill>
                  <a:srgbClr val="5AB88F"/>
                </a:solidFill>
                <a:latin typeface="Calibri" panose="22635452340000000000" pitchFamily="1"/>
              </a:rPr>
              <a:t>Procédure pour remboursement des frais de déplacement</a:t>
            </a:r>
          </a:p>
          <a:p>
            <a:pPr algn="l">
              <a:lnSpc>
                <a:spcPts val="2400"/>
              </a:lnSpc>
              <a:spcBef>
                <a:spcPts val="108"/>
              </a:spcBef>
              <a:spcAft>
                <a:spcPts val="396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Un courrier d’information relatif à la procédure exacte vous sera envoyé</a:t>
            </a:r>
          </a:p>
        </p:txBody>
      </p:sp>
      <p:sp>
        <p:nvSpPr>
          <p:cNvPr id="193" name="Espace réservé du texte 192"/>
          <p:cNvSpPr>
            <a:spLocks noGrp="1"/>
          </p:cNvSpPr>
          <p:nvPr>
            <p:ph type="body" idx="10"/>
          </p:nvPr>
        </p:nvSpPr>
        <p:spPr>
          <a:xfrm>
            <a:off x="1073150" y="494030"/>
            <a:ext cx="10518140" cy="1143000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324"/>
              </a:spcBef>
              <a:spcAft>
                <a:spcPts val="396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IV.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194" name="Espace réservé du texte 193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40335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18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Espace réservé du texte 200"/>
          <p:cNvSpPr>
            <a:spLocks noGrp="1"/>
          </p:cNvSpPr>
          <p:nvPr>
            <p:ph type="body" idx="10"/>
          </p:nvPr>
        </p:nvSpPr>
        <p:spPr>
          <a:xfrm>
            <a:off x="1066800" y="1984375"/>
            <a:ext cx="10521950" cy="4090035"/>
          </a:xfrm>
        </p:spPr>
        <p:txBody>
          <a:bodyPr anchor="t">
            <a:spAutoFit/>
          </a:bodyPr>
          <a:lstStyle/>
          <a:p>
            <a:pPr algn="l">
              <a:lnSpc>
                <a:spcPts val="2600"/>
              </a:lnSpc>
              <a:spcBef>
                <a:spcPts val="180"/>
              </a:spcBef>
            </a:pPr>
            <a:r>
              <a:rPr lang="fr-FR" sz="2800" b="1" u="sng">
                <a:solidFill>
                  <a:srgbClr val="5AB88F"/>
                </a:solidFill>
                <a:latin typeface="Calibri" panose="22635452340000000000" pitchFamily="1"/>
              </a:rPr>
              <a:t>L’entretien professionnel</a:t>
            </a:r>
          </a:p>
          <a:p>
            <a:pPr algn="l">
              <a:lnSpc>
                <a:spcPts val="2900"/>
              </a:lnSpc>
              <a:spcBef>
                <a:spcPts val="936"/>
              </a:spcBef>
            </a:pPr>
            <a:r>
              <a:rPr lang="fr-FR" sz="300" b="1">
                <a:solidFill>
                  <a:srgbClr val="000000"/>
                </a:solidFill>
                <a:latin typeface="Bookman Old Style" panose="22635452340000000000" pitchFamily="1"/>
              </a:rPr>
              <a:t>'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A l’issue de la 1</a:t>
            </a:r>
            <a:r>
              <a:rPr lang="fr-FR" sz="1600" b="1">
                <a:solidFill>
                  <a:srgbClr val="000000"/>
                </a:solidFill>
                <a:latin typeface="Calibri" panose="22635452340000000000" pitchFamily="1"/>
              </a:rPr>
              <a:t>ère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 année </a:t>
            </a: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de contrat</a:t>
            </a:r>
          </a:p>
          <a:p>
            <a:pPr indent="0" algn="l">
              <a:lnSpc>
                <a:spcPts val="2900"/>
              </a:lnSpc>
              <a:spcBef>
                <a:spcPts val="144"/>
              </a:spcBef>
              <a:spcAft>
                <a:spcPts val="0"/>
              </a:spcAft>
            </a:pPr>
            <a:r>
              <a:rPr lang="fr-FR" sz="300" b="1">
                <a:solidFill>
                  <a:srgbClr val="000000"/>
                </a:solidFill>
                <a:latin typeface="Bookman Old Style" panose="22635452340000000000" pitchFamily="1"/>
              </a:rPr>
              <a:t>'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Au moins tous les 3 ans</a:t>
            </a:r>
          </a:p>
          <a:p>
            <a:pPr indent="0" algn="l">
              <a:lnSpc>
                <a:spcPts val="2900"/>
              </a:lnSpc>
              <a:spcBef>
                <a:spcPts val="72"/>
              </a:spcBef>
              <a:spcAft>
                <a:spcPts val="0"/>
              </a:spcAft>
            </a:pPr>
            <a:r>
              <a:rPr lang="fr-FR" sz="300">
                <a:solidFill>
                  <a:srgbClr val="000000"/>
                </a:solidFill>
                <a:latin typeface="Bookman Old Style" panose="22635452340000000000" pitchFamily="1"/>
              </a:rPr>
              <a:t>'</a:t>
            </a: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Conduit par 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l’IEN ou le chef d’établissement</a:t>
            </a:r>
          </a:p>
          <a:p>
            <a:pPr algn="l">
              <a:lnSpc>
                <a:spcPts val="3000"/>
              </a:lnSpc>
              <a:spcBef>
                <a:spcPts val="72"/>
              </a:spcBef>
              <a:spcAft>
                <a:spcPts val="2160"/>
              </a:spcAft>
            </a:pPr>
            <a:r>
              <a:rPr lang="fr-FR" sz="1350" b="1">
                <a:solidFill>
                  <a:srgbClr val="000000"/>
                </a:solidFill>
                <a:latin typeface="Bookman Old Style" panose="22635452340000000000" pitchFamily="1"/>
              </a:rPr>
              <a:t>3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A renvoyer au collège Lakanal</a:t>
            </a:r>
          </a:p>
        </p:txBody>
      </p:sp>
      <p:sp>
        <p:nvSpPr>
          <p:cNvPr id="202" name="Espace réservé du texte 201"/>
          <p:cNvSpPr>
            <a:spLocks noGrp="1"/>
          </p:cNvSpPr>
          <p:nvPr>
            <p:ph type="body" idx="10"/>
          </p:nvPr>
        </p:nvSpPr>
        <p:spPr>
          <a:xfrm>
            <a:off x="838200" y="326390"/>
            <a:ext cx="10518775" cy="1143000"/>
          </a:xfrm>
        </p:spPr>
        <p:txBody>
          <a:bodyPr anchor="t">
            <a:spAutoFit/>
          </a:bodyPr>
          <a:lstStyle/>
          <a:p>
            <a:pPr algn="l">
              <a:lnSpc>
                <a:spcPts val="5200"/>
              </a:lnSpc>
              <a:spcBef>
                <a:spcPts val="324"/>
              </a:spcBef>
              <a:spcAft>
                <a:spcPts val="396"/>
              </a:spcAft>
            </a:pPr>
            <a:r>
              <a:rPr lang="fr-FR" sz="4200" b="1">
                <a:solidFill>
                  <a:srgbClr val="FFFFFF"/>
                </a:solidFill>
                <a:latin typeface="Calibri" panose="22635452340000000000" pitchFamily="1"/>
              </a:rPr>
              <a:t>III.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203" name="Espace réservé du texte 202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37160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19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Espace réservé du texte 209"/>
          <p:cNvSpPr>
            <a:spLocks noGrp="1"/>
          </p:cNvSpPr>
          <p:nvPr>
            <p:ph type="body" idx="10"/>
          </p:nvPr>
        </p:nvSpPr>
        <p:spPr>
          <a:xfrm>
            <a:off x="1066800" y="2008505"/>
            <a:ext cx="10521950" cy="3999230"/>
          </a:xfrm>
        </p:spPr>
        <p:txBody>
          <a:bodyPr anchor="t">
            <a:spAutoFit/>
          </a:bodyPr>
          <a:lstStyle/>
          <a:p>
            <a:pPr algn="l">
              <a:lnSpc>
                <a:spcPts val="3500"/>
              </a:lnSpc>
              <a:spcBef>
                <a:spcPts val="72"/>
              </a:spcBef>
            </a:pPr>
            <a:r>
              <a:rPr lang="fr-FR" sz="2050" b="1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</a:p>
          <a:p>
            <a:pPr indent="0" algn="l">
              <a:lnSpc>
                <a:spcPts val="3100"/>
              </a:lnSpc>
              <a:spcBef>
                <a:spcPts val="324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Formation d’adaptation à l’emploi</a:t>
            </a:r>
            <a:r>
              <a:rPr lang="fr-FR" sz="2450" b="1">
                <a:solidFill>
                  <a:srgbClr val="000000"/>
                </a:solidFill>
                <a:latin typeface="Calibri" panose="22635452340000000000" pitchFamily="1"/>
              </a:rPr>
              <a:t>: 60 heures</a:t>
            </a:r>
          </a:p>
          <a:p>
            <a:pPr indent="0" algn="l">
              <a:lnSpc>
                <a:spcPts val="2400"/>
              </a:lnSpc>
              <a:spcBef>
                <a:spcPts val="18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Formation continue: </a:t>
            </a:r>
            <a:r>
              <a:rPr lang="fr-FR" sz="2450" b="1">
                <a:solidFill>
                  <a:srgbClr val="000000"/>
                </a:solidFill>
                <a:latin typeface="Calibri" panose="22635452340000000000" pitchFamily="1"/>
              </a:rPr>
              <a:t>plan académique de formation - PAF</a:t>
            </a: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Formation d’initiatives locales </a:t>
            </a:r>
            <a:r>
              <a:rPr lang="fr-FR" sz="2450" b="1">
                <a:solidFill>
                  <a:srgbClr val="000000"/>
                </a:solidFill>
                <a:latin typeface="Calibri" panose="22635452340000000000" pitchFamily="1"/>
              </a:rPr>
              <a:t>- FIL</a:t>
            </a:r>
          </a:p>
          <a:p>
            <a:pPr algn="l">
              <a:lnSpc>
                <a:spcPts val="3000"/>
              </a:lnSpc>
              <a:spcAft>
                <a:spcPts val="2556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Temps d’échanges de pratiques</a:t>
            </a:r>
          </a:p>
        </p:txBody>
      </p:sp>
      <p:sp>
        <p:nvSpPr>
          <p:cNvPr id="211" name="Espace réservé du texte 210"/>
          <p:cNvSpPr>
            <a:spLocks noGrp="1"/>
          </p:cNvSpPr>
          <p:nvPr>
            <p:ph type="body" idx="10"/>
          </p:nvPr>
        </p:nvSpPr>
        <p:spPr>
          <a:xfrm>
            <a:off x="838200" y="560705"/>
            <a:ext cx="10518775" cy="908685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108"/>
              </a:spcBef>
              <a:spcAft>
                <a:spcPts val="216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IV.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212" name="Espace réservé du texte 211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6050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20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Espace réservé du texte 218"/>
          <p:cNvSpPr>
            <a:spLocks noGrp="1"/>
          </p:cNvSpPr>
          <p:nvPr>
            <p:ph type="body" idx="10"/>
          </p:nvPr>
        </p:nvSpPr>
        <p:spPr>
          <a:xfrm>
            <a:off x="838200" y="460375"/>
            <a:ext cx="10528300" cy="835025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36"/>
              </a:spcBef>
              <a:spcAft>
                <a:spcPts val="180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IV. </a:t>
            </a:r>
            <a:r>
              <a:rPr lang="fr-FR" sz="4350" b="1" u="sng">
                <a:solidFill>
                  <a:srgbClr val="FFFFFF"/>
                </a:solidFill>
                <a:latin typeface="Calibri" panose="22635452340000000000" pitchFamily="1"/>
              </a:rPr>
              <a:t>Informations administratives</a:t>
            </a:r>
          </a:p>
        </p:txBody>
      </p:sp>
      <p:sp>
        <p:nvSpPr>
          <p:cNvPr id="220" name="Espace réservé du texte 219"/>
          <p:cNvSpPr>
            <a:spLocks noGrp="1"/>
          </p:cNvSpPr>
          <p:nvPr>
            <p:ph type="body" idx="10"/>
          </p:nvPr>
        </p:nvSpPr>
        <p:spPr>
          <a:xfrm>
            <a:off x="838200" y="1295400"/>
            <a:ext cx="10528300" cy="4876800"/>
          </a:xfrm>
        </p:spPr>
        <p:txBody>
          <a:bodyPr anchor="t">
            <a:spAutoFit/>
          </a:bodyPr>
          <a:lstStyle/>
          <a:p>
            <a:pPr algn="l">
              <a:lnSpc>
                <a:spcPts val="2400"/>
              </a:lnSpc>
              <a:spcBef>
                <a:spcPts val="252"/>
              </a:spcBef>
            </a:pPr>
            <a:r>
              <a:rPr lang="fr-FR" sz="1400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1900" b="1" u="sng">
                <a:solidFill>
                  <a:srgbClr val="5AB88F"/>
                </a:solidFill>
                <a:latin typeface="Calibri" panose="22635452340000000000" pitchFamily="1"/>
              </a:rPr>
              <a:t>Sanctions </a:t>
            </a:r>
          </a:p>
          <a:p>
            <a:pPr indent="-182880" algn="l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450" b="1">
                <a:solidFill>
                  <a:srgbClr val="000000"/>
                </a:solidFill>
                <a:latin typeface="Calibri" panose="22635452340000000000" pitchFamily="1"/>
              </a:rPr>
              <a:t>Suspension: </a:t>
            </a: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En cas de faute grave, qu’il s’agit d’un manquement à vos obligations ou d’une infraction de droit commun, l’Inspecteur d’académie peut établir une suspension à votre encontre. Pendant la suspension, vous gardez votre rémunération</a:t>
            </a:r>
            <a:r>
              <a:rPr lang="fr-FR" sz="1450" b="1">
                <a:solidFill>
                  <a:srgbClr val="000000"/>
                </a:solidFill>
                <a:latin typeface="Calibri" panose="22635452340000000000" pitchFamily="1"/>
              </a:rPr>
              <a:t>.</a:t>
            </a:r>
          </a:p>
          <a:p>
            <a:pPr indent="-18288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450" b="1">
                <a:solidFill>
                  <a:srgbClr val="000000"/>
                </a:solidFill>
                <a:latin typeface="Calibri" panose="22635452340000000000" pitchFamily="1"/>
              </a:rPr>
              <a:t>Sanctions disciplinaires: tout manquement au respect des obligations auxquelles sont assujettis les agents publics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2386330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l’avertissement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1911350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le blâme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5806440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l’exclusion temporaire des fonctions avec retenu de traitement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4084320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licenciement sans préavis ni indemnité</a:t>
            </a:r>
          </a:p>
          <a:p>
            <a:pPr algn="l">
              <a:lnSpc>
                <a:spcPts val="2400"/>
              </a:lnSpc>
              <a:spcBef>
                <a:spcPts val="36"/>
              </a:spcBef>
            </a:pPr>
            <a:r>
              <a:rPr lang="fr-FR" sz="1400" b="1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1900" b="1" u="sng">
                <a:solidFill>
                  <a:srgbClr val="5AB88F"/>
                </a:solidFill>
                <a:latin typeface="Calibri" panose="22635452340000000000" pitchFamily="1"/>
              </a:rPr>
              <a:t>Fin de contrat </a:t>
            </a:r>
          </a:p>
          <a:p>
            <a:pPr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450" b="1">
                <a:solidFill>
                  <a:srgbClr val="000000"/>
                </a:solidFill>
                <a:latin typeface="Calibri" panose="22635452340000000000" pitchFamily="1"/>
              </a:rPr>
              <a:t>Démission: </a:t>
            </a: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à l’initiative de l’AESH, courrier à envoyer à la DSDEN (recommandé avec accusé de réception), préavis de deux mois</a:t>
            </a:r>
          </a:p>
          <a:p>
            <a:pPr algn="l">
              <a:lnSpc>
                <a:spcPts val="1800"/>
              </a:lnSpc>
              <a:buFont typeface="Symbol"/>
              <a:buChar char="·"/>
            </a:pPr>
            <a:r>
              <a:rPr lang="fr-FR" sz="1450" b="1">
                <a:solidFill>
                  <a:srgbClr val="000000"/>
                </a:solidFill>
                <a:latin typeface="Calibri" panose="22635452340000000000" pitchFamily="1"/>
              </a:rPr>
              <a:t>Licenciement: </a:t>
            </a: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hors faute disciplinaire, le licenciement est possible pour les motifs suivants: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6175375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la suppression du besoin ou de l’emploi qui a justifié le recrutement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10457815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la transformation du besoin ou de l’emploi qui a justifié le recrutement, lorsque l’adaptation de l’agent au nouveau besoin n’es</a:t>
            </a:r>
          </a:p>
          <a:p>
            <a:pPr algn="l">
              <a:lnSpc>
                <a:spcPts val="1700"/>
              </a:lnSpc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pas possible</a:t>
            </a:r>
          </a:p>
          <a:p>
            <a:pPr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tabLst>
                <a:tab pos="7312025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le refus de l’agent d’une modification d’un élément substantiel du contrat proposée</a:t>
            </a:r>
          </a:p>
          <a:p>
            <a:pPr algn="l">
              <a:lnSpc>
                <a:spcPts val="1700"/>
              </a:lnSpc>
              <a:spcAft>
                <a:spcPts val="1692"/>
              </a:spcAft>
              <a:tabLst>
                <a:tab pos="6784975" algn="r"/>
              </a:tabLs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-	l’impossibilité de réemploi de l’agent à l’issue d’un congé sans rémunération</a:t>
            </a:r>
          </a:p>
        </p:txBody>
      </p:sp>
      <p:sp>
        <p:nvSpPr>
          <p:cNvPr id="221" name="Espace réservé du texte 220"/>
          <p:cNvSpPr>
            <a:spLocks noGrp="1"/>
          </p:cNvSpPr>
          <p:nvPr>
            <p:ph type="body" idx="10"/>
          </p:nvPr>
        </p:nvSpPr>
        <p:spPr>
          <a:xfrm>
            <a:off x="1073150" y="6172200"/>
            <a:ext cx="8451850" cy="307975"/>
          </a:xfrm>
        </p:spPr>
        <p:txBody>
          <a:bodyPr anchor="t">
            <a:spAutoFit/>
          </a:bodyPr>
          <a:lstStyle/>
          <a:p>
            <a:pPr algn="l">
              <a:lnSpc>
                <a:spcPts val="1700"/>
              </a:lnSpc>
              <a:spcBef>
                <a:spcPts val="72"/>
              </a:spcBef>
              <a:spcAft>
                <a:spcPts val="36"/>
              </a:spcAft>
            </a:pPr>
            <a:r>
              <a:rPr lang="fr-FR" sz="1400">
                <a:solidFill>
                  <a:srgbClr val="000000"/>
                </a:solidFill>
                <a:latin typeface="Calibri" panose="22635452340000000000" pitchFamily="1"/>
              </a:rPr>
              <a:t>Réf. Art. 43 et 45-3 du décret n° 86-83 du 17 janvier 1986</a:t>
            </a:r>
          </a:p>
        </p:txBody>
      </p:sp>
      <p:sp>
        <p:nvSpPr>
          <p:cNvPr id="222" name="Espace réservé du texte 221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287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21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Espace réservé du texte 262"/>
          <p:cNvSpPr>
            <a:spLocks noGrp="1"/>
          </p:cNvSpPr>
          <p:nvPr>
            <p:ph type="body" idx="10"/>
          </p:nvPr>
        </p:nvSpPr>
        <p:spPr>
          <a:xfrm>
            <a:off x="1066800" y="2112010"/>
            <a:ext cx="10521950" cy="4166870"/>
          </a:xfrm>
        </p:spPr>
        <p:txBody>
          <a:bodyPr anchor="t">
            <a:spAutoFit/>
          </a:bodyPr>
          <a:lstStyle/>
          <a:p>
            <a:pPr algn="l">
              <a:lnSpc>
                <a:spcPts val="2200"/>
              </a:lnSpc>
              <a:spcBef>
                <a:spcPts val="108"/>
              </a:spcBef>
            </a:pPr>
            <a:r>
              <a:rPr lang="fr-FR" sz="1350" b="1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1800" b="1" u="sng">
                <a:solidFill>
                  <a:srgbClr val="5AB88F"/>
                </a:solidFill>
                <a:latin typeface="Calibri" panose="22635452340000000000" pitchFamily="1"/>
              </a:rPr>
              <a:t>Collège Lakanal Foix 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Service de mutualisation des AESH hors-titre 2 et des CUI-PEC de l’Ariège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Sophie Guilbaud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 u="sng">
                <a:solidFill>
                  <a:srgbClr val="0000FF"/>
                </a:solidFill>
                <a:latin typeface="Calibri" panose="22635452340000000000" pitchFamily="1"/>
              </a:rPr>
              <a:t>aesh.0090478w@ac-toulouse.fr</a:t>
            </a: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, 05 61 05 02 64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Chef d’établissement: M. SCIAU</a:t>
            </a:r>
          </a:p>
          <a:p>
            <a:pPr algn="l">
              <a:lnSpc>
                <a:spcPts val="2200"/>
              </a:lnSpc>
            </a:pPr>
            <a:r>
              <a:rPr lang="fr-FR" sz="1350" b="1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1800" b="1" u="sng">
                <a:solidFill>
                  <a:srgbClr val="5AB88F"/>
                </a:solidFill>
                <a:latin typeface="Calibri" panose="22635452340000000000" pitchFamily="1"/>
              </a:rPr>
              <a:t>Envoi au collège Lakanal 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L’emploi du temps</a:t>
            </a:r>
          </a:p>
          <a:p>
            <a:pPr algn="l">
              <a:lnSpc>
                <a:spcPts val="2400"/>
              </a:lnSpc>
            </a:pPr>
            <a:r>
              <a:rPr lang="fr-FR" sz="2100">
                <a:solidFill>
                  <a:srgbClr val="5AB88F"/>
                </a:solidFill>
                <a:latin typeface="Arial" panose="22635452340000000000" pitchFamily="2"/>
              </a:rPr>
              <a:t>•</a:t>
            </a:r>
          </a:p>
          <a:p>
            <a:pPr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Arrêts de travail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Ordres de mission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Autorisations d’absence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500" b="1">
                <a:solidFill>
                  <a:srgbClr val="000000"/>
                </a:solidFill>
                <a:latin typeface="Calibri" panose="22635452340000000000" pitchFamily="1"/>
              </a:rPr>
              <a:t>Compte-rendu d’entretien professionnel</a:t>
            </a:r>
          </a:p>
          <a:p>
            <a:pPr algn="l">
              <a:lnSpc>
                <a:spcPts val="2200"/>
              </a:lnSpc>
            </a:pPr>
            <a:r>
              <a:rPr lang="fr-FR" sz="1350" b="1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1800" b="1" u="sng">
                <a:solidFill>
                  <a:srgbClr val="5AB88F"/>
                </a:solidFill>
                <a:latin typeface="Calibri" panose="22635452340000000000" pitchFamily="1"/>
              </a:rPr>
              <a:t>Ces documents sont disponibles sur le site internet de la DSDEN </a:t>
            </a:r>
          </a:p>
          <a:p>
            <a:pPr algn="l">
              <a:lnSpc>
                <a:spcPts val="1900"/>
              </a:lnSpc>
              <a:spcAft>
                <a:spcPts val="792"/>
              </a:spcAft>
              <a:buFont typeface="Symbol"/>
              <a:buChar char="·"/>
            </a:pPr>
            <a:r>
              <a:rPr lang="fr-FR" sz="1500" b="1" u="sng">
                <a:solidFill>
                  <a:srgbClr val="0000FF"/>
                </a:solidFill>
                <a:latin typeface="Calibri" panose="22635452340000000000" pitchFamily="1"/>
              </a:rPr>
              <a:t>http://www.ac-toulouse.fr/dsden09/cid109354/personnels-non-enseignants.html</a:t>
            </a:r>
          </a:p>
        </p:txBody>
      </p:sp>
      <p:sp>
        <p:nvSpPr>
          <p:cNvPr id="264" name="Espace réservé du texte 263"/>
          <p:cNvSpPr>
            <a:spLocks noGrp="1"/>
          </p:cNvSpPr>
          <p:nvPr>
            <p:ph type="body" idx="10"/>
          </p:nvPr>
        </p:nvSpPr>
        <p:spPr>
          <a:xfrm>
            <a:off x="838200" y="597535"/>
            <a:ext cx="10518775" cy="1176655"/>
          </a:xfrm>
        </p:spPr>
        <p:txBody>
          <a:bodyPr anchor="t">
            <a:spAutoFit/>
          </a:bodyPr>
          <a:lstStyle/>
          <a:p>
            <a:pPr algn="l">
              <a:lnSpc>
                <a:spcPts val="3200"/>
              </a:lnSpc>
              <a:spcBef>
                <a:spcPts val="180"/>
              </a:spcBef>
            </a:pPr>
            <a:endParaRPr/>
          </a:p>
          <a:p>
            <a:pPr algn="l">
              <a:lnSpc>
                <a:spcPts val="4100"/>
              </a:lnSpc>
              <a:spcAft>
                <a:spcPts val="180"/>
              </a:spcAft>
            </a:pPr>
            <a:r>
              <a:rPr lang="fr-FR" sz="3950" b="1" u="sng">
                <a:solidFill>
                  <a:srgbClr val="FFFFFF"/>
                </a:solidFill>
                <a:latin typeface="Calibri" panose="22635452340000000000" pitchFamily="1"/>
              </a:rPr>
              <a:t>AESH et CUI-PEC)</a:t>
            </a:r>
          </a:p>
        </p:txBody>
      </p:sp>
      <p:sp>
        <p:nvSpPr>
          <p:cNvPr id="265" name="Espace réservé du texte 264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6050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26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de présentation ou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1309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4120793" y="2238108"/>
            <a:ext cx="7769311" cy="1442078"/>
          </a:xfrm>
        </p:spPr>
        <p:txBody>
          <a:bodyPr/>
          <a:lstStyle>
            <a:lvl1pPr>
              <a:defRPr sz="3200" b="1" i="0">
                <a:solidFill>
                  <a:schemeClr val="bg1"/>
                </a:solidFill>
                <a:latin typeface="Arial Black" charset="0"/>
                <a:ea typeface="Arial Black" charset="0"/>
                <a:cs typeface="Arial Black" charset="0"/>
              </a:defRPr>
            </a:lvl1pPr>
          </a:lstStyle>
          <a:p>
            <a:r>
              <a:rPr lang="fr-FR" dirty="0"/>
              <a:t>Cliquez 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4120793" y="3716043"/>
            <a:ext cx="7769311" cy="1387175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  <p:grpSp>
        <p:nvGrpSpPr>
          <p:cNvPr id="10" name="Grouper 9"/>
          <p:cNvGrpSpPr/>
          <p:nvPr userDrawn="1"/>
        </p:nvGrpSpPr>
        <p:grpSpPr>
          <a:xfrm>
            <a:off x="4245751" y="2238108"/>
            <a:ext cx="700708" cy="171686"/>
            <a:chOff x="5391302" y="1426464"/>
            <a:chExt cx="604579" cy="197510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5391302" y="1426464"/>
              <a:ext cx="95098" cy="1975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438850" y="1525218"/>
              <a:ext cx="557031" cy="987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/>
            </a:p>
          </p:txBody>
        </p:sp>
      </p:grpSp>
    </p:spTree>
    <p:extLst>
      <p:ext uri="{BB962C8B-B14F-4D97-AF65-F5344CB8AC3E}">
        <p14:creationId xmlns:p14="http://schemas.microsoft.com/office/powerpoint/2010/main" val="203114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7"/>
          <p:cNvSpPr>
            <a:spLocks noGrp="1"/>
          </p:cNvSpPr>
          <p:nvPr>
            <p:ph type="body" idx="10"/>
          </p:nvPr>
        </p:nvSpPr>
        <p:spPr>
          <a:xfrm>
            <a:off x="833755" y="165100"/>
            <a:ext cx="10528300" cy="554355"/>
          </a:xfrm>
        </p:spPr>
        <p:txBody>
          <a:bodyPr anchor="t">
            <a:spAutoFit/>
          </a:bodyPr>
          <a:lstStyle/>
          <a:p>
            <a:pPr algn="ctr">
              <a:lnSpc>
                <a:spcPts val="4200"/>
              </a:lnSpc>
              <a:spcAft>
                <a:spcPts val="36"/>
              </a:spcAft>
            </a:pPr>
            <a:r>
              <a:rPr lang="fr-FR" sz="4050" b="1" u="sng">
                <a:solidFill>
                  <a:srgbClr val="FFFFFF"/>
                </a:solidFill>
                <a:latin typeface="Calibri Light" panose="22635452340000000000" pitchFamily="1"/>
              </a:rPr>
              <a:t>SOMMAIRE /</a:t>
            </a:r>
            <a:r>
              <a:rPr lang="fr-FR" sz="1650" b="1" u="sng">
                <a:solidFill>
                  <a:srgbClr val="FFFFFF"/>
                </a:solidFill>
                <a:latin typeface="Calibri Light" panose="22635452340000000000" pitchFamily="1"/>
              </a:rPr>
              <a:t>SUITE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idx="10"/>
          </p:nvPr>
        </p:nvSpPr>
        <p:spPr>
          <a:xfrm>
            <a:off x="833755" y="719455"/>
            <a:ext cx="10528300" cy="4069080"/>
          </a:xfrm>
        </p:spPr>
        <p:txBody>
          <a:bodyPr anchor="t">
            <a:spAutoFit/>
          </a:bodyPr>
          <a:lstStyle/>
          <a:p>
            <a:pPr algn="l">
              <a:lnSpc>
                <a:spcPts val="1700"/>
              </a:lnSpc>
              <a:spcBef>
                <a:spcPts val="792"/>
              </a:spcBef>
            </a:pPr>
            <a:r>
              <a:rPr lang="fr-FR" sz="2400">
                <a:solidFill>
                  <a:srgbClr val="EC7C30"/>
                </a:solidFill>
                <a:latin typeface="Calibri" panose="22635452340000000000" pitchFamily="1"/>
              </a:rPr>
              <a:t>IV. </a:t>
            </a:r>
          </a:p>
          <a:p>
            <a:pPr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Sorties scolaires</a:t>
            </a:r>
          </a:p>
          <a:p>
            <a:pPr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Autorisations d’absence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Changement d’un élément substantiel au contrat de travail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Emploi du temps</a:t>
            </a:r>
          </a:p>
          <a:p>
            <a:pPr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Bulletin de salaire</a:t>
            </a:r>
          </a:p>
          <a:p>
            <a:pPr algn="l">
              <a:lnSpc>
                <a:spcPts val="1500"/>
              </a:lnSpc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Adresse mail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Frais de déplacement</a:t>
            </a:r>
          </a:p>
          <a:p>
            <a:pPr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Entretien professionnel</a:t>
            </a:r>
          </a:p>
          <a:p>
            <a:pPr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Formations</a:t>
            </a:r>
          </a:p>
          <a:p>
            <a:pPr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Sanctions</a:t>
            </a:r>
          </a:p>
          <a:p>
            <a:pPr algn="l">
              <a:lnSpc>
                <a:spcPts val="1800"/>
              </a:lnSpc>
              <a:spcAft>
                <a:spcPts val="1548"/>
              </a:spcAft>
            </a:pPr>
            <a:r>
              <a:rPr lang="fr-FR" sz="2200">
                <a:solidFill>
                  <a:srgbClr val="E96667"/>
                </a:solidFill>
                <a:latin typeface="Calibri" panose="22635452340000000000" pitchFamily="1"/>
              </a:rPr>
              <a:t>11.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Fin de contrat</a:t>
            </a:r>
          </a:p>
        </p:txBody>
      </p:sp>
      <p:sp>
        <p:nvSpPr>
          <p:cNvPr id="20" name="Espace réservé du texte 19"/>
          <p:cNvSpPr>
            <a:spLocks noGrp="1"/>
          </p:cNvSpPr>
          <p:nvPr>
            <p:ph type="body" idx="10"/>
          </p:nvPr>
        </p:nvSpPr>
        <p:spPr>
          <a:xfrm>
            <a:off x="2514600" y="4788535"/>
            <a:ext cx="7567930" cy="597535"/>
          </a:xfrm>
        </p:spPr>
        <p:txBody>
          <a:bodyPr anchor="t">
            <a:spAutoFit/>
          </a:bodyPr>
          <a:lstStyle/>
          <a:p>
            <a:pPr algn="ctr">
              <a:lnSpc>
                <a:spcPts val="3800"/>
              </a:lnSpc>
              <a:spcBef>
                <a:spcPts val="72"/>
              </a:spcBef>
              <a:spcAft>
                <a:spcPts val="72"/>
              </a:spcAft>
            </a:pPr>
            <a:r>
              <a:rPr lang="fr-FR" sz="3150" b="1">
                <a:solidFill>
                  <a:srgbClr val="FF0000"/>
                </a:solidFill>
                <a:latin typeface="Calibri" panose="22635452340000000000" pitchFamily="1"/>
              </a:rPr>
              <a:t>Partie 2 </a:t>
            </a:r>
            <a:r>
              <a:rPr lang="fr-FR" sz="300" b="1">
                <a:solidFill>
                  <a:srgbClr val="FF0000"/>
                </a:solidFill>
                <a:latin typeface="Bookman Old Style" panose="22635452340000000000" pitchFamily="1"/>
              </a:rPr>
              <a:t>— </a:t>
            </a:r>
            <a:r>
              <a:rPr lang="fr-FR" sz="3150" b="1">
                <a:solidFill>
                  <a:srgbClr val="FF0000"/>
                </a:solidFill>
                <a:latin typeface="Calibri" panose="22635452340000000000" pitchFamily="1"/>
              </a:rPr>
              <a:t>CUI-PEC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idx="10"/>
          </p:nvPr>
        </p:nvSpPr>
        <p:spPr>
          <a:xfrm>
            <a:off x="1158240" y="5601970"/>
            <a:ext cx="9966960" cy="670560"/>
          </a:xfrm>
        </p:spPr>
        <p:txBody>
          <a:bodyPr anchor="t">
            <a:spAutoFit/>
          </a:bodyPr>
          <a:lstStyle/>
          <a:p>
            <a:pPr algn="ctr">
              <a:lnSpc>
                <a:spcPts val="3800"/>
              </a:lnSpc>
              <a:spcBef>
                <a:spcPts val="108"/>
              </a:spcBef>
              <a:spcAft>
                <a:spcPts val="144"/>
              </a:spcAft>
            </a:pPr>
            <a:r>
              <a:rPr lang="fr-FR" sz="3150" b="1">
                <a:solidFill>
                  <a:srgbClr val="FF0000"/>
                </a:solidFill>
                <a:latin typeface="Calibri" panose="22635452340000000000" pitchFamily="1"/>
              </a:rPr>
              <a:t>Partie 3 -Employeur des AESH HT2 et des CUI-PEC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5"/>
          <p:cNvSpPr>
            <a:spLocks noGrp="1"/>
          </p:cNvSpPr>
          <p:nvPr>
            <p:ph type="body" idx="10"/>
          </p:nvPr>
        </p:nvSpPr>
        <p:spPr>
          <a:xfrm>
            <a:off x="11356975" y="342900"/>
            <a:ext cx="5080" cy="117475"/>
          </a:xfrm>
        </p:spPr>
        <p:txBody>
          <a:bodyPr anchor="t">
            <a:spAutoFit/>
          </a:bodyPr>
          <a:lstStyle/>
          <a:p>
            <a:pPr algn="l"/>
            <a:endParaRPr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idx="10"/>
          </p:nvPr>
        </p:nvSpPr>
        <p:spPr>
          <a:xfrm>
            <a:off x="838200" y="460375"/>
            <a:ext cx="10523855" cy="923290"/>
          </a:xfrm>
        </p:spPr>
        <p:txBody>
          <a:bodyPr anchor="t">
            <a:spAutoFit/>
          </a:bodyPr>
          <a:lstStyle/>
          <a:p>
            <a:pPr indent="0" algn="l">
              <a:lnSpc>
                <a:spcPts val="5400"/>
              </a:lnSpc>
              <a:spcBef>
                <a:spcPts val="288"/>
              </a:spcBef>
              <a:spcAft>
                <a:spcPts val="252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I. </a:t>
            </a:r>
            <a:r>
              <a:rPr lang="fr-FR" sz="4350" b="1" u="sng">
                <a:solidFill>
                  <a:srgbClr val="FFFFFF"/>
                </a:solidFill>
                <a:latin typeface="Calibri" panose="22635452340000000000" pitchFamily="1"/>
              </a:rPr>
              <a:t>Votre statut</a:t>
            </a: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 (AESH)</a:t>
            </a:r>
          </a:p>
        </p:txBody>
      </p:sp>
      <p:sp>
        <p:nvSpPr>
          <p:cNvPr id="28" name="Espace réservé du texte 27"/>
          <p:cNvSpPr>
            <a:spLocks noGrp="1"/>
          </p:cNvSpPr>
          <p:nvPr>
            <p:ph type="body" idx="10"/>
          </p:nvPr>
        </p:nvSpPr>
        <p:spPr>
          <a:xfrm>
            <a:off x="833755" y="1673225"/>
            <a:ext cx="10528300" cy="4401185"/>
          </a:xfrm>
        </p:spPr>
        <p:txBody>
          <a:bodyPr anchor="t">
            <a:spAutoFit/>
          </a:bodyPr>
          <a:lstStyle/>
          <a:p>
            <a:pPr algn="l">
              <a:lnSpc>
                <a:spcPts val="3200"/>
              </a:lnSpc>
            </a:pPr>
            <a:r>
              <a:rPr lang="fr-FR" sz="1900">
                <a:solidFill>
                  <a:srgbClr val="5AB88F"/>
                </a:solidFill>
                <a:latin typeface="Tahoma" panose="22635452340000000000" pitchFamily="2"/>
              </a:rPr>
              <a:t>■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Agents contractuels de l’Etat (contrats de droit public)</a:t>
            </a:r>
          </a:p>
          <a:p>
            <a:pPr algn="l">
              <a:lnSpc>
                <a:spcPts val="3200"/>
              </a:lnSpc>
              <a:spcBef>
                <a:spcPts val="36"/>
              </a:spcBef>
            </a:pPr>
            <a:r>
              <a:rPr lang="fr-FR" sz="1900">
                <a:solidFill>
                  <a:srgbClr val="5AB88F"/>
                </a:solidFill>
                <a:latin typeface="Tahoma" panose="22635452340000000000" pitchFamily="2"/>
              </a:rPr>
              <a:t>■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Textes de référence:</a:t>
            </a:r>
          </a:p>
          <a:p>
            <a:pPr indent="0" algn="l">
              <a:lnSpc>
                <a:spcPts val="22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Décret n° 86-83 du 17 janvier 1986 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relatif aux dispositions générales applicables aux</a:t>
            </a:r>
          </a:p>
          <a:p>
            <a:pPr indent="0" algn="l">
              <a:lnSpc>
                <a:spcPts val="2200"/>
              </a:lnSpc>
              <a:spcBef>
                <a:spcPts val="36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agents contractuels de l’Etat [ ~ ~</a:t>
            </a:r>
          </a:p>
          <a:p>
            <a:pPr indent="0" algn="l">
              <a:lnSpc>
                <a:spcPts val="22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Décret n° 2014-724 du 27 juin 2014</a:t>
            </a:r>
          </a:p>
          <a:p>
            <a:pPr indent="0" algn="l">
              <a:lnSpc>
                <a:spcPts val="2200"/>
              </a:lnSpc>
              <a:spcBef>
                <a:spcPts val="144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Arrêtés du 27 juin 2014</a:t>
            </a:r>
          </a:p>
          <a:p>
            <a:pPr indent="0" algn="l">
              <a:lnSpc>
                <a:spcPts val="22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Circulaire n°2014-083 du 8 juillet 2014 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portant conditions de recrutement et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d’emploi des AESH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Circulaire n° 2017-084 du 3 mai 2017 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relative aux missions et activités des personnels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chargés de l’accompagnement des élèves en situation de handicap</a:t>
            </a:r>
          </a:p>
          <a:p>
            <a:pPr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AF50"/>
                </a:solidFill>
                <a:latin typeface="Calibri" panose="22635452340000000000" pitchFamily="1"/>
              </a:rPr>
              <a:t>Circulaire n°2019-090 du 5 juin 2019 </a:t>
            </a:r>
            <a:r>
              <a:rPr lang="fr-FR" sz="2200">
                <a:solidFill>
                  <a:srgbClr val="00AF50"/>
                </a:solidFill>
                <a:latin typeface="Calibri" panose="22635452340000000000" pitchFamily="1"/>
              </a:rPr>
              <a:t>relative au cadre de gestion des personnels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252"/>
              </a:spcAft>
            </a:pPr>
            <a:r>
              <a:rPr lang="fr-FR" sz="2200">
                <a:solidFill>
                  <a:srgbClr val="00AF50"/>
                </a:solidFill>
                <a:latin typeface="Calibri" panose="22635452340000000000" pitchFamily="1"/>
              </a:rPr>
              <a:t>exerçant des missions d’accompagnement d’élèves en situation de handicap</a:t>
            </a:r>
          </a:p>
        </p:txBody>
      </p:sp>
      <p:sp>
        <p:nvSpPr>
          <p:cNvPr id="29" name="Espace réservé du texte 28"/>
          <p:cNvSpPr>
            <a:spLocks noGrp="1"/>
          </p:cNvSpPr>
          <p:nvPr>
            <p:ph type="body" idx="10"/>
          </p:nvPr>
        </p:nvSpPr>
        <p:spPr>
          <a:xfrm>
            <a:off x="11186160" y="6495415"/>
            <a:ext cx="7302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Espace réservé du texte 82"/>
          <p:cNvSpPr>
            <a:spLocks noGrp="1"/>
          </p:cNvSpPr>
          <p:nvPr>
            <p:ph type="body" idx="10"/>
          </p:nvPr>
        </p:nvSpPr>
        <p:spPr>
          <a:xfrm>
            <a:off x="831850" y="1779905"/>
            <a:ext cx="10528300" cy="4434840"/>
          </a:xfrm>
        </p:spPr>
        <p:txBody>
          <a:bodyPr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fr-FR" sz="2000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</a:p>
          <a:p>
            <a:pPr algn="l">
              <a:lnSpc>
                <a:spcPts val="3400"/>
              </a:lnSpc>
            </a:pPr>
            <a:r>
              <a:rPr lang="fr-FR" sz="2800">
                <a:solidFill>
                  <a:srgbClr val="5AB88F"/>
                </a:solidFill>
                <a:latin typeface="Calibri" panose="22635452340000000000" pitchFamily="1"/>
              </a:rPr>
              <a:t>(exemple pour un contrat de 24 </a:t>
            </a:r>
            <a:r>
              <a:rPr lang="fr-FR" sz="2800" b="1">
                <a:solidFill>
                  <a:srgbClr val="5AB88F"/>
                </a:solidFill>
                <a:latin typeface="Calibri" panose="22635452340000000000" pitchFamily="1"/>
              </a:rPr>
              <a:t>h</a:t>
            </a:r>
            <a:r>
              <a:rPr lang="fr-FR" sz="2800">
                <a:solidFill>
                  <a:srgbClr val="5AB88F"/>
                </a:solidFill>
                <a:latin typeface="Calibri" panose="22635452340000000000" pitchFamily="1"/>
              </a:rPr>
              <a:t>eures/</a:t>
            </a:r>
            <a:r>
              <a:rPr lang="fr-FR" sz="2800" b="1">
                <a:solidFill>
                  <a:srgbClr val="5AB88F"/>
                </a:solidFill>
                <a:latin typeface="Calibri" panose="22635452340000000000" pitchFamily="1"/>
              </a:rPr>
              <a:t>s</a:t>
            </a:r>
            <a:r>
              <a:rPr lang="fr-FR" sz="2800">
                <a:solidFill>
                  <a:srgbClr val="5AB88F"/>
                </a:solidFill>
                <a:latin typeface="Calibri" panose="22635452340000000000" pitchFamily="1"/>
              </a:rPr>
              <a:t>emaine)</a:t>
            </a:r>
          </a:p>
          <a:p>
            <a:pPr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Durée annuelle de service (paye): 24h x 41s = 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984h</a:t>
            </a:r>
          </a:p>
          <a:p>
            <a:pPr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Durée annuelle de service effectif </a:t>
            </a: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(déduction des deux jours de</a:t>
            </a:r>
          </a:p>
          <a:p>
            <a:pPr indent="0" algn="l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fractionnement): 984h –14h = 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970h</a:t>
            </a:r>
          </a:p>
          <a:p>
            <a:pPr algn="l">
              <a:lnSpc>
                <a:spcPts val="3100"/>
              </a:lnSpc>
              <a:spcBef>
                <a:spcPts val="36"/>
              </a:spcBef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Durée de service en présence de l’élève: 24h x 36s = 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864h</a:t>
            </a:r>
          </a:p>
          <a:p>
            <a:pPr algn="l">
              <a:lnSpc>
                <a:spcPts val="3100"/>
              </a:lnSpc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Activités connexes et complémentaires: formations, réunions...</a:t>
            </a:r>
          </a:p>
          <a:p>
            <a:pPr algn="l">
              <a:lnSpc>
                <a:spcPts val="3500"/>
              </a:lnSpc>
              <a:spcBef>
                <a:spcPts val="648"/>
              </a:spcBef>
            </a:pPr>
            <a:r>
              <a:rPr lang="fr-FR" sz="2000" b="1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00" b="1">
                <a:solidFill>
                  <a:srgbClr val="5AB88F"/>
                </a:solidFill>
                <a:latin typeface="Calibri" panose="22635452340000000000" pitchFamily="1"/>
              </a:rPr>
              <a:t>Quotité de travail</a:t>
            </a:r>
          </a:p>
          <a:p>
            <a:pPr algn="l">
              <a:lnSpc>
                <a:spcPts val="3000"/>
              </a:lnSpc>
              <a:spcAft>
                <a:spcPts val="576"/>
              </a:spcAft>
              <a:buFont typeface="Symbol"/>
              <a:buChar char="·"/>
            </a:pPr>
            <a:r>
              <a:rPr lang="fr-FR" sz="2400">
                <a:solidFill>
                  <a:srgbClr val="000000"/>
                </a:solidFill>
                <a:latin typeface="Calibri" panose="22635452340000000000" pitchFamily="1"/>
              </a:rPr>
              <a:t>(24h x 41s x 100%) /1607h= </a:t>
            </a: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61%</a:t>
            </a:r>
          </a:p>
        </p:txBody>
      </p:sp>
      <p:sp>
        <p:nvSpPr>
          <p:cNvPr id="84" name="Espace réservé du texte 83"/>
          <p:cNvSpPr>
            <a:spLocks noGrp="1"/>
          </p:cNvSpPr>
          <p:nvPr>
            <p:ph type="body" idx="10"/>
          </p:nvPr>
        </p:nvSpPr>
        <p:spPr>
          <a:xfrm>
            <a:off x="838200" y="521335"/>
            <a:ext cx="10518775" cy="880745"/>
          </a:xfrm>
        </p:spPr>
        <p:txBody>
          <a:bodyPr anchor="t">
            <a:spAutoFit/>
          </a:bodyPr>
          <a:lstStyle/>
          <a:p>
            <a:pPr algn="l">
              <a:lnSpc>
                <a:spcPts val="5300"/>
              </a:lnSpc>
              <a:spcBef>
                <a:spcPts val="72"/>
              </a:spcBef>
              <a:spcAft>
                <a:spcPts val="252"/>
              </a:spcAft>
            </a:pPr>
            <a:r>
              <a:rPr lang="fr-FR" sz="4350" b="1">
                <a:solidFill>
                  <a:srgbClr val="FFFFFF"/>
                </a:solidFill>
                <a:latin typeface="Calibri" panose="22635452340000000000" pitchFamily="1"/>
              </a:rPr>
              <a:t>III. </a:t>
            </a:r>
            <a:r>
              <a:rPr lang="fr-FR" sz="4350" b="1" u="sng">
                <a:solidFill>
                  <a:srgbClr val="FFFFFF"/>
                </a:solidFill>
                <a:latin typeface="Calibri" panose="22635452340000000000" pitchFamily="1"/>
              </a:rPr>
              <a:t>Votre contrat</a:t>
            </a:r>
            <a:r>
              <a:rPr lang="fr-FR" sz="4350" b="1">
                <a:solidFill>
                  <a:srgbClr val="FFFFFF"/>
                </a:solidFill>
                <a:latin typeface="Calibri" panose="22635452340000000000" pitchFamily="1"/>
              </a:rPr>
              <a:t> (AESH)</a:t>
            </a:r>
          </a:p>
        </p:txBody>
      </p:sp>
      <p:sp>
        <p:nvSpPr>
          <p:cNvPr id="85" name="Espace réservé du texte 84"/>
          <p:cNvSpPr>
            <a:spLocks noGrp="1"/>
          </p:cNvSpPr>
          <p:nvPr>
            <p:ph type="body" idx="10"/>
          </p:nvPr>
        </p:nvSpPr>
        <p:spPr>
          <a:xfrm>
            <a:off x="11189335" y="6489065"/>
            <a:ext cx="69850" cy="109855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8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Espace réservé du texte 91"/>
          <p:cNvSpPr>
            <a:spLocks noGrp="1"/>
          </p:cNvSpPr>
          <p:nvPr>
            <p:ph type="body" idx="10"/>
          </p:nvPr>
        </p:nvSpPr>
        <p:spPr>
          <a:xfrm>
            <a:off x="11356975" y="431800"/>
            <a:ext cx="9525" cy="128905"/>
          </a:xfrm>
        </p:spPr>
        <p:txBody>
          <a:bodyPr anchor="t">
            <a:spAutoFit/>
          </a:bodyPr>
          <a:lstStyle/>
          <a:p>
            <a:pPr algn="l"/>
            <a:endParaRPr/>
          </a:p>
        </p:txBody>
      </p:sp>
      <p:sp>
        <p:nvSpPr>
          <p:cNvPr id="93" name="Espace réservé du texte 92"/>
          <p:cNvSpPr>
            <a:spLocks noGrp="1"/>
          </p:cNvSpPr>
          <p:nvPr>
            <p:ph type="body" idx="10"/>
          </p:nvPr>
        </p:nvSpPr>
        <p:spPr>
          <a:xfrm>
            <a:off x="838200" y="560705"/>
            <a:ext cx="10528300" cy="908685"/>
          </a:xfrm>
        </p:spPr>
        <p:txBody>
          <a:bodyPr anchor="t">
            <a:spAutoFit/>
          </a:bodyPr>
          <a:lstStyle/>
          <a:p>
            <a:pPr indent="0" algn="l">
              <a:lnSpc>
                <a:spcPts val="5400"/>
              </a:lnSpc>
              <a:spcBef>
                <a:spcPts val="288"/>
              </a:spcBef>
              <a:spcAft>
                <a:spcPts val="252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III.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Votre contrat</a:t>
            </a: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 (AESH)</a:t>
            </a:r>
          </a:p>
        </p:txBody>
      </p:sp>
      <p:sp>
        <p:nvSpPr>
          <p:cNvPr id="94" name="Espace réservé du texte 93"/>
          <p:cNvSpPr>
            <a:spLocks noGrp="1"/>
          </p:cNvSpPr>
          <p:nvPr>
            <p:ph type="body" idx="10"/>
          </p:nvPr>
        </p:nvSpPr>
        <p:spPr>
          <a:xfrm>
            <a:off x="1027430" y="1746250"/>
            <a:ext cx="10287000" cy="551815"/>
          </a:xfrm>
        </p:spPr>
        <p:txBody>
          <a:bodyPr anchor="t">
            <a:spAutoFit/>
          </a:bodyPr>
          <a:lstStyle/>
          <a:p>
            <a:pPr algn="l">
              <a:lnSpc>
                <a:spcPts val="3500"/>
              </a:lnSpc>
              <a:spcBef>
                <a:spcPts val="36"/>
              </a:spcBef>
              <a:spcAft>
                <a:spcPts val="108"/>
              </a:spcAft>
            </a:pPr>
            <a:r>
              <a:rPr lang="fr-FR" sz="2850">
                <a:solidFill>
                  <a:srgbClr val="5AB88F"/>
                </a:solidFill>
                <a:latin typeface="Calibri" panose="22635452340000000000" pitchFamily="1"/>
              </a:rPr>
              <a:t>Tableau de correspondance (temps de travail annuel et quotité)</a:t>
            </a:r>
          </a:p>
        </p:txBody>
      </p:sp>
      <p:sp>
        <p:nvSpPr>
          <p:cNvPr id="101" name="Espace réservé du texte 100"/>
          <p:cNvSpPr>
            <a:spLocks noGrp="1"/>
          </p:cNvSpPr>
          <p:nvPr>
            <p:ph type="body" idx="10"/>
          </p:nvPr>
        </p:nvSpPr>
        <p:spPr>
          <a:xfrm>
            <a:off x="11189335" y="6492240"/>
            <a:ext cx="66675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9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Espace réservé du texte 109"/>
          <p:cNvSpPr>
            <a:spLocks noGrp="1"/>
          </p:cNvSpPr>
          <p:nvPr>
            <p:ph type="body" idx="10"/>
          </p:nvPr>
        </p:nvSpPr>
        <p:spPr>
          <a:xfrm>
            <a:off x="770890" y="1840865"/>
            <a:ext cx="10662285" cy="4233545"/>
          </a:xfrm>
        </p:spPr>
        <p:txBody>
          <a:bodyPr anchor="t">
            <a:spAutoFit/>
          </a:bodyPr>
          <a:lstStyle/>
          <a:p>
            <a:pPr algn="l">
              <a:lnSpc>
                <a:spcPts val="3300"/>
              </a:lnSpc>
            </a:pPr>
            <a:r>
              <a:rPr lang="fr-FR" sz="1900" b="1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600" b="1">
                <a:solidFill>
                  <a:srgbClr val="5AB88F"/>
                </a:solidFill>
                <a:latin typeface="Calibri" panose="22635452340000000000" pitchFamily="1"/>
              </a:rPr>
              <a:t>Affectation dans le Pôle Inclusif d’Accompagnement Localisé –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 PIAL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14 PIAL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en Ariège, chacun piloté par un collège, avec les écoles et lycées de secteur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rattachés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Vous avez vocation a évoluer au sein de ce PIAL au cours de votre carrière (sauf si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avenant à votre contrat de travail modifiant le PIAL de rattachement)</a:t>
            </a:r>
          </a:p>
          <a:p>
            <a:pPr algn="l">
              <a:lnSpc>
                <a:spcPts val="3200"/>
              </a:lnSpc>
              <a:spcBef>
                <a:spcPts val="108"/>
              </a:spcBef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Résidence administrative : lieu</a:t>
            </a:r>
            <a:r>
              <a:rPr lang="fr-FR" sz="2600" b="1">
                <a:solidFill>
                  <a:srgbClr val="5AB88F"/>
                </a:solidFill>
                <a:latin typeface="Calibri" panose="22635452340000000000" pitchFamily="1"/>
              </a:rPr>
              <a:t> d’affectation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Affectation sur plusieurs écoles de communes différentes: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la commune au sein de</a:t>
            </a:r>
          </a:p>
          <a:p>
            <a:pPr algn="r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laquelle est réalisé le plus d’heures (ou dans le cas d’égalité d’heures, la commune la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plus importante)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Frais de déplacement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(si déplacements en dehors de la commune de résidence</a:t>
            </a:r>
          </a:p>
          <a:p>
            <a:pPr algn="l">
              <a:lnSpc>
                <a:spcPts val="2700"/>
              </a:lnSpc>
              <a:spcAft>
                <a:spcPts val="756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administrative)</a:t>
            </a:r>
          </a:p>
        </p:txBody>
      </p:sp>
      <p:sp>
        <p:nvSpPr>
          <p:cNvPr id="111" name="Espace réservé du texte 110"/>
          <p:cNvSpPr>
            <a:spLocks noGrp="1"/>
          </p:cNvSpPr>
          <p:nvPr>
            <p:ph type="body" idx="10"/>
          </p:nvPr>
        </p:nvSpPr>
        <p:spPr>
          <a:xfrm>
            <a:off x="838200" y="417830"/>
            <a:ext cx="10518775" cy="1212850"/>
          </a:xfrm>
        </p:spPr>
        <p:txBody>
          <a:bodyPr anchor="t">
            <a:spAutoFit/>
          </a:bodyPr>
          <a:lstStyle/>
          <a:p>
            <a:pPr algn="l">
              <a:lnSpc>
                <a:spcPts val="5300"/>
              </a:lnSpc>
              <a:spcBef>
                <a:spcPts val="396"/>
              </a:spcBef>
              <a:spcAft>
                <a:spcPts val="432"/>
              </a:spcAft>
            </a:pPr>
            <a:r>
              <a:rPr lang="fr-FR" sz="4350" b="1">
                <a:solidFill>
                  <a:srgbClr val="FFFFFF"/>
                </a:solidFill>
                <a:latin typeface="Calibri" panose="22635452340000000000" pitchFamily="1"/>
              </a:rPr>
              <a:t>III. </a:t>
            </a:r>
            <a:r>
              <a:rPr lang="fr-FR" sz="4350" b="1" u="sng">
                <a:solidFill>
                  <a:srgbClr val="FFFFFF"/>
                </a:solidFill>
                <a:latin typeface="Calibri" panose="22635452340000000000" pitchFamily="1"/>
              </a:rPr>
              <a:t>Votre contrat</a:t>
            </a:r>
            <a:r>
              <a:rPr lang="fr-FR" sz="4350" b="1">
                <a:solidFill>
                  <a:srgbClr val="FFFFFF"/>
                </a:solidFill>
                <a:latin typeface="Calibri" panose="22635452340000000000" pitchFamily="1"/>
              </a:rPr>
              <a:t> (AESH)</a:t>
            </a:r>
          </a:p>
        </p:txBody>
      </p:sp>
      <p:sp>
        <p:nvSpPr>
          <p:cNvPr id="112" name="Espace réservé du texte 111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40335" cy="106680"/>
          </a:xfrm>
        </p:spPr>
        <p:txBody>
          <a:bodyPr anchor="t">
            <a:spAutoFit/>
          </a:bodyPr>
          <a:lstStyle/>
          <a:p>
            <a:pPr algn="l">
              <a:lnSpc>
                <a:spcPts val="10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Espace réservé du texte 118"/>
          <p:cNvSpPr>
            <a:spLocks noGrp="1"/>
          </p:cNvSpPr>
          <p:nvPr>
            <p:ph type="body" idx="10"/>
          </p:nvPr>
        </p:nvSpPr>
        <p:spPr>
          <a:xfrm>
            <a:off x="313690" y="1822450"/>
            <a:ext cx="11686540" cy="4840605"/>
          </a:xfrm>
        </p:spPr>
        <p:txBody>
          <a:bodyPr anchor="t">
            <a:spAutoFit/>
          </a:bodyPr>
          <a:lstStyle/>
          <a:p>
            <a:pPr algn="l">
              <a:lnSpc>
                <a:spcPts val="3200"/>
              </a:lnSpc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Indice de rémunération </a:t>
            </a:r>
          </a:p>
          <a:p>
            <a:pPr algn="l">
              <a:lnSpc>
                <a:spcPts val="3600"/>
              </a:lnSpc>
            </a:pPr>
            <a:r>
              <a:rPr lang="fr-FR" sz="3100">
                <a:solidFill>
                  <a:srgbClr val="5AB88F"/>
                </a:solidFill>
                <a:latin typeface="Arial" panose="22635452340000000000" pitchFamily="2"/>
              </a:rPr>
              <a:t>•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L’AESH peut prétendre à </a:t>
            </a:r>
          </a:p>
          <a:p>
            <a:pPr algn="l">
              <a:lnSpc>
                <a:spcPts val="2700"/>
              </a:lnSpc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conduite préalable d’un entretien professionnel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académique.</a:t>
            </a:r>
          </a:p>
          <a:p>
            <a:pPr algn="l">
              <a:lnSpc>
                <a:spcPts val="3200"/>
              </a:lnSpc>
              <a:spcBef>
                <a:spcPts val="2412"/>
              </a:spcBef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Indemnité de résidence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Ariège.</a:t>
            </a:r>
          </a:p>
          <a:p>
            <a:pPr algn="l">
              <a:lnSpc>
                <a:spcPts val="3300"/>
              </a:lnSpc>
            </a:pPr>
            <a:r>
              <a:rPr lang="fr-FR" sz="19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Supplément familial de traitement</a:t>
            </a:r>
            <a:r>
              <a:rPr lang="fr-FR" sz="300">
                <a:solidFill>
                  <a:srgbClr val="000000"/>
                </a:solidFill>
                <a:latin typeface="Calibri" panose="22635452340000000000" pitchFamily="1"/>
              </a:rPr>
              <a:t>(</a:t>
            </a:r>
          </a:p>
          <a:p>
            <a:pPr algn="l">
              <a:lnSpc>
                <a:spcPts val="2700"/>
              </a:lnSpc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disponible sur le site internet de la DSDEN (cf. fin du diaporama)</a:t>
            </a:r>
          </a:p>
          <a:p>
            <a:pPr algn="l">
              <a:lnSpc>
                <a:spcPts val="1400"/>
              </a:lnSpc>
              <a:spcAft>
                <a:spcPts val="108"/>
              </a:spcAft>
            </a:pPr>
            <a:r>
              <a:rPr lang="fr-FR" sz="1150">
                <a:solidFill>
                  <a:srgbClr val="888888"/>
                </a:solidFill>
                <a:latin typeface="Calibri" panose="22635452340000000000" pitchFamily="1"/>
              </a:rPr>
              <a:t>11</a:t>
            </a:r>
          </a:p>
        </p:txBody>
      </p:sp>
      <p:sp>
        <p:nvSpPr>
          <p:cNvPr id="120" name="Espace réservé du texte 119"/>
          <p:cNvSpPr>
            <a:spLocks noGrp="1"/>
          </p:cNvSpPr>
          <p:nvPr>
            <p:ph type="body" idx="10"/>
          </p:nvPr>
        </p:nvSpPr>
        <p:spPr>
          <a:xfrm>
            <a:off x="838200" y="387350"/>
            <a:ext cx="10988040" cy="1082040"/>
          </a:xfrm>
        </p:spPr>
        <p:txBody>
          <a:bodyPr anchor="t">
            <a:spAutoFit/>
          </a:bodyPr>
          <a:lstStyle/>
          <a:p>
            <a:pPr algn="l">
              <a:lnSpc>
                <a:spcPts val="5400"/>
              </a:lnSpc>
              <a:spcBef>
                <a:spcPts val="288"/>
              </a:spcBef>
              <a:spcAft>
                <a:spcPts val="324"/>
              </a:spcAft>
            </a:pP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III. </a:t>
            </a:r>
            <a:r>
              <a:rPr lang="fr-FR" sz="4300" b="1" u="sng">
                <a:solidFill>
                  <a:srgbClr val="FFFFFF"/>
                </a:solidFill>
                <a:latin typeface="Calibri" panose="22635452340000000000" pitchFamily="1"/>
              </a:rPr>
              <a:t>Votre contrat</a:t>
            </a:r>
            <a:r>
              <a:rPr lang="fr-FR" sz="4400" b="1">
                <a:solidFill>
                  <a:srgbClr val="FFFFFF"/>
                </a:solidFill>
                <a:latin typeface="Calibri" panose="22635452340000000000" pitchFamily="1"/>
              </a:rPr>
              <a:t> (AESH)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Espace réservé du texte 125"/>
          <p:cNvSpPr>
            <a:spLocks noGrp="1"/>
          </p:cNvSpPr>
          <p:nvPr>
            <p:ph type="body" idx="10"/>
          </p:nvPr>
        </p:nvSpPr>
        <p:spPr>
          <a:xfrm>
            <a:off x="1066800" y="1725295"/>
            <a:ext cx="10531475" cy="4349115"/>
          </a:xfrm>
        </p:spPr>
        <p:txBody>
          <a:bodyPr anchor="t">
            <a:spAutoFit/>
          </a:bodyPr>
          <a:lstStyle/>
          <a:p>
            <a:pPr algn="l"/>
            <a:endParaRPr/>
          </a:p>
        </p:txBody>
      </p:sp>
      <p:sp>
        <p:nvSpPr>
          <p:cNvPr id="129" name="Espace réservé du texte 128"/>
          <p:cNvSpPr>
            <a:spLocks noGrp="1"/>
          </p:cNvSpPr>
          <p:nvPr>
            <p:ph type="body" idx="10"/>
          </p:nvPr>
        </p:nvSpPr>
        <p:spPr>
          <a:xfrm>
            <a:off x="963295" y="755650"/>
            <a:ext cx="3745865" cy="360045"/>
          </a:xfrm>
        </p:spPr>
        <p:txBody>
          <a:bodyPr anchor="t">
            <a:spAutoFit/>
          </a:bodyPr>
          <a:lstStyle/>
          <a:p>
            <a:pPr algn="ctr">
              <a:lnSpc>
                <a:spcPts val="3300"/>
              </a:lnSpc>
            </a:pPr>
            <a:r>
              <a:rPr lang="fr-FR" sz="4350" b="1">
                <a:solidFill>
                  <a:srgbClr val="FFFFFF"/>
                </a:solidFill>
                <a:latin typeface="Calibri" panose="22635452340000000000" pitchFamily="1"/>
              </a:rPr>
              <a:t>III. Votre contrat</a:t>
            </a:r>
          </a:p>
        </p:txBody>
      </p:sp>
      <p:sp>
        <p:nvSpPr>
          <p:cNvPr id="130" name="Espace réservé du texte 129"/>
          <p:cNvSpPr>
            <a:spLocks noGrp="1"/>
          </p:cNvSpPr>
          <p:nvPr>
            <p:ph type="body" idx="10"/>
          </p:nvPr>
        </p:nvSpPr>
        <p:spPr>
          <a:xfrm>
            <a:off x="1091565" y="2298065"/>
            <a:ext cx="10481945" cy="3752215"/>
          </a:xfrm>
        </p:spPr>
        <p:txBody>
          <a:bodyPr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fr-FR" sz="20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800" b="1" u="sng">
                <a:solidFill>
                  <a:srgbClr val="5AB88F"/>
                </a:solidFill>
                <a:latin typeface="Calibri" panose="22635452340000000000" pitchFamily="1"/>
              </a:rPr>
              <a:t>Droits </a:t>
            </a:r>
          </a:p>
          <a:p>
            <a:pPr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Congés (obligatoirement pris en période de vacances scolaires)</a:t>
            </a:r>
          </a:p>
          <a:p>
            <a:pPr indent="0" algn="l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Formations</a:t>
            </a:r>
          </a:p>
          <a:p>
            <a:pPr indent="0" algn="l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Grèves</a:t>
            </a:r>
          </a:p>
          <a:p>
            <a:pPr algn="l">
              <a:lnSpc>
                <a:spcPts val="3500"/>
              </a:lnSpc>
              <a:spcBef>
                <a:spcPts val="684"/>
              </a:spcBef>
            </a:pPr>
            <a:r>
              <a:rPr lang="fr-FR" sz="2050" b="1">
                <a:solidFill>
                  <a:srgbClr val="5AB88F"/>
                </a:solidFill>
                <a:latin typeface="Times New Roman" panose="22635452340000000000" pitchFamily="1"/>
              </a:rPr>
              <a:t>■ </a:t>
            </a:r>
            <a:r>
              <a:rPr lang="fr-FR" sz="2800" b="1" u="sng">
                <a:solidFill>
                  <a:srgbClr val="5AB88F"/>
                </a:solidFill>
                <a:latin typeface="Calibri" panose="22635452340000000000" pitchFamily="1"/>
              </a:rPr>
              <a:t>Devoirs</a:t>
            </a:r>
          </a:p>
          <a:p>
            <a:pPr algn="l">
              <a:lnSpc>
                <a:spcPts val="3000"/>
              </a:lnSpc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Neutralité</a:t>
            </a:r>
          </a:p>
          <a:p>
            <a:pPr algn="l">
              <a:lnSpc>
                <a:spcPts val="3000"/>
              </a:lnSpc>
              <a:spcBef>
                <a:spcPts val="36"/>
              </a:spcBef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Discrétion</a:t>
            </a:r>
          </a:p>
          <a:p>
            <a:pPr indent="0" algn="l">
              <a:lnSpc>
                <a:spcPts val="2400"/>
              </a:lnSpc>
              <a:spcBef>
                <a:spcPts val="72"/>
              </a:spcBef>
              <a:spcAft>
                <a:spcPts val="288"/>
              </a:spcAft>
              <a:buFont typeface="Symbol"/>
              <a:buChar char="·"/>
            </a:pPr>
            <a:r>
              <a:rPr lang="fr-FR" sz="2400" b="1">
                <a:solidFill>
                  <a:srgbClr val="000000"/>
                </a:solidFill>
                <a:latin typeface="Calibri" panose="22635452340000000000" pitchFamily="1"/>
              </a:rPr>
              <a:t>Obéissance hiérarchique</a:t>
            </a:r>
          </a:p>
        </p:txBody>
      </p:sp>
      <p:sp>
        <p:nvSpPr>
          <p:cNvPr id="133" name="Espace réservé du texte 132"/>
          <p:cNvSpPr>
            <a:spLocks noGrp="1"/>
          </p:cNvSpPr>
          <p:nvPr>
            <p:ph type="body" idx="10"/>
          </p:nvPr>
        </p:nvSpPr>
        <p:spPr>
          <a:xfrm>
            <a:off x="8619490" y="1898650"/>
            <a:ext cx="52070" cy="173990"/>
          </a:xfrm>
        </p:spPr>
        <p:txBody>
          <a:bodyPr anchor="t">
            <a:spAutoFit/>
          </a:bodyPr>
          <a:lstStyle/>
          <a:p>
            <a:pPr algn="ctr">
              <a:lnSpc>
                <a:spcPts val="1300"/>
              </a:lnSpc>
            </a:pPr>
            <a:endParaRPr/>
          </a:p>
        </p:txBody>
      </p:sp>
      <p:sp>
        <p:nvSpPr>
          <p:cNvPr id="134" name="Espace réservé du texte 133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37160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r>
              <a:rPr lang="fr-FR" sz="1200">
                <a:solidFill>
                  <a:srgbClr val="888888"/>
                </a:solidFill>
                <a:latin typeface="Calibri" panose="22635452340000000000" pitchFamily="1"/>
              </a:rPr>
              <a:t>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Espace réservé du texte 139"/>
          <p:cNvSpPr>
            <a:spLocks noGrp="1"/>
          </p:cNvSpPr>
          <p:nvPr>
            <p:ph type="body" idx="10"/>
          </p:nvPr>
        </p:nvSpPr>
        <p:spPr>
          <a:xfrm>
            <a:off x="838200" y="460375"/>
            <a:ext cx="10518775" cy="868680"/>
          </a:xfrm>
        </p:spPr>
        <p:txBody>
          <a:bodyPr anchor="t">
            <a:spAutoFit/>
          </a:bodyPr>
          <a:lstStyle/>
          <a:p>
            <a:pPr algn="l"/>
            <a:endParaRPr/>
          </a:p>
        </p:txBody>
      </p:sp>
      <p:sp>
        <p:nvSpPr>
          <p:cNvPr id="143" name="Espace réservé du texte 142"/>
          <p:cNvSpPr>
            <a:spLocks noGrp="1"/>
          </p:cNvSpPr>
          <p:nvPr>
            <p:ph type="body" idx="10"/>
          </p:nvPr>
        </p:nvSpPr>
        <p:spPr>
          <a:xfrm>
            <a:off x="963295" y="661670"/>
            <a:ext cx="7342505" cy="393065"/>
          </a:xfrm>
        </p:spPr>
        <p:txBody>
          <a:bodyPr anchor="t">
            <a:spAutoFit/>
          </a:bodyPr>
          <a:lstStyle/>
          <a:p>
            <a:pPr algn="ctr">
              <a:lnSpc>
                <a:spcPts val="3600"/>
              </a:lnSpc>
            </a:pPr>
            <a:r>
              <a:rPr lang="fr-FR" sz="4250" b="1">
                <a:solidFill>
                  <a:srgbClr val="000000"/>
                </a:solidFill>
                <a:latin typeface="Calibri" panose="22635452340000000000" pitchFamily="1"/>
              </a:rPr>
              <a:t>IV. Informations administratives</a:t>
            </a:r>
          </a:p>
        </p:txBody>
      </p:sp>
      <p:sp>
        <p:nvSpPr>
          <p:cNvPr id="144" name="Espace réservé du texte 143"/>
          <p:cNvSpPr>
            <a:spLocks noGrp="1"/>
          </p:cNvSpPr>
          <p:nvPr>
            <p:ph type="body" idx="10"/>
          </p:nvPr>
        </p:nvSpPr>
        <p:spPr>
          <a:xfrm>
            <a:off x="1066800" y="1554480"/>
            <a:ext cx="10668000" cy="5172710"/>
          </a:xfrm>
        </p:spPr>
        <p:txBody>
          <a:bodyPr anchor="t">
            <a:spAutoFit/>
          </a:bodyPr>
          <a:lstStyle/>
          <a:p>
            <a:pPr algn="l">
              <a:lnSpc>
                <a:spcPts val="3200"/>
              </a:lnSpc>
            </a:pPr>
            <a:r>
              <a:rPr lang="fr-FR" sz="300">
                <a:solidFill>
                  <a:srgbClr val="5AB88F"/>
                </a:solidFill>
                <a:latin typeface="Wingdings" panose="22635452340000000000" pitchFamily="2"/>
              </a:rPr>
              <a:t>■ </a:t>
            </a:r>
            <a:r>
              <a:rPr lang="fr-FR" sz="2650" b="1">
                <a:solidFill>
                  <a:srgbClr val="5AB88F"/>
                </a:solidFill>
                <a:latin typeface="Calibri" panose="22635452340000000000" pitchFamily="1"/>
              </a:rPr>
              <a:t>En cas de grève</a:t>
            </a:r>
          </a:p>
          <a:p>
            <a:pPr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Vous faîtes grève: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informer l’établissement d’exercice et l’élève. Déclaration suite à la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grève. Retrait d’un jour de travail sur le salaire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Vous ne faîtes pas grève mais l’établissement dans lequel vous exercez est fermé:</a:t>
            </a:r>
          </a:p>
          <a:p>
            <a:pPr algn="r">
              <a:lnSpc>
                <a:spcPts val="2700"/>
              </a:lnSpc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i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nformez l’enseignant référent ainsi que le pilote de PIAL (vous vous mettez à la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disposition du pilote de PIAL)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Vous ne faîtes pas grève mais l’enseignant de l’élève que vous accompagnez fait</a:t>
            </a:r>
          </a:p>
          <a:p>
            <a:pPr algn="r">
              <a:lnSpc>
                <a:spcPts val="2700"/>
              </a:lnSpc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grève: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vous informez l’enseignant référent et le pilote de PIAL, vous vous rendez dans</a:t>
            </a:r>
          </a:p>
          <a:p>
            <a:pPr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l’établissement et accompagnez votre élève</a:t>
            </a:r>
          </a:p>
          <a:p>
            <a:pPr algn="l">
              <a:lnSpc>
                <a:spcPts val="3300"/>
              </a:lnSpc>
              <a:spcBef>
                <a:spcPts val="432"/>
              </a:spcBef>
            </a:pPr>
            <a:r>
              <a:rPr lang="fr-FR" sz="1900" b="1" u="sng">
                <a:solidFill>
                  <a:srgbClr val="5AB88F"/>
                </a:solidFill>
                <a:latin typeface="Times New Roman" panose="22635452340000000000" pitchFamily="1"/>
              </a:rPr>
              <a:t>■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Absence de</a:t>
            </a:r>
            <a:r>
              <a:rPr lang="fr-FR" sz="2600" b="1" u="sng">
                <a:solidFill>
                  <a:srgbClr val="5AB88F"/>
                </a:solidFill>
                <a:latin typeface="Calibri" panose="22635452340000000000" pitchFamily="1"/>
              </a:rPr>
              <a:t> l’élève</a:t>
            </a:r>
            <a:r>
              <a:rPr lang="fr-FR" sz="2650" b="1" u="sng">
                <a:solidFill>
                  <a:srgbClr val="5AB88F"/>
                </a:solidFill>
                <a:latin typeface="Calibri" panose="22635452340000000000" pitchFamily="1"/>
              </a:rPr>
              <a:t> que vous accompagnez </a:t>
            </a:r>
          </a:p>
          <a:p>
            <a:pPr indent="0" algn="l">
              <a:lnSpc>
                <a:spcPts val="22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Vous vous rendez dans l’établissement et</a:t>
            </a: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 vous mettez à la disposition du pilote de</a:t>
            </a:r>
          </a:p>
          <a:p>
            <a:pPr algn="l">
              <a:lnSpc>
                <a:spcPts val="2700"/>
              </a:lnSpc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PIAL</a:t>
            </a:r>
          </a:p>
          <a:p>
            <a:pPr algn="l">
              <a:lnSpc>
                <a:spcPts val="2200"/>
              </a:lnSpc>
              <a:spcBef>
                <a:spcPts val="36"/>
              </a:spcBef>
              <a:spcAft>
                <a:spcPts val="684"/>
              </a:spcAft>
              <a:buFont typeface="Symbol"/>
              <a:buChar char="·"/>
            </a:pP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Modification de l’emploi du temps possible</a:t>
            </a:r>
            <a:r>
              <a:rPr lang="fr-FR" sz="2200">
                <a:solidFill>
                  <a:srgbClr val="000000"/>
                </a:solidFill>
                <a:latin typeface="Calibri" panose="22635452340000000000" pitchFamily="1"/>
              </a:rPr>
              <a:t> si l’élève est absent</a:t>
            </a:r>
            <a:r>
              <a:rPr lang="fr-FR" sz="2200" b="1">
                <a:solidFill>
                  <a:srgbClr val="000000"/>
                </a:solidFill>
                <a:latin typeface="Calibri" panose="22635452340000000000" pitchFamily="1"/>
              </a:rPr>
              <a:t> plus de 48h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4" r:id="rId17"/>
    <p:sldLayoutId id="2147483676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-toulouse.fr/personnels-non-enseignants-dsden-ariege-122108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esh.0090478w@ac-toulouse.fr" TargetMode="External"/><Relationship Id="rId2" Type="http://schemas.openxmlformats.org/officeDocument/2006/relationships/hyperlink" Target="mailto:ia09avs@ac-toulouse.fr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4220308" y="2426676"/>
            <a:ext cx="7669796" cy="1253509"/>
          </a:xfrm>
        </p:spPr>
        <p:txBody>
          <a:bodyPr/>
          <a:lstStyle/>
          <a:p>
            <a:r>
              <a:rPr lang="fr-FR" dirty="0"/>
              <a:t>Réunion de pré-rentrée</a:t>
            </a:r>
            <a:br>
              <a:rPr lang="fr-FR" dirty="0"/>
            </a:br>
            <a:r>
              <a:rPr lang="fr-FR" dirty="0" smtClean="0"/>
              <a:t>AESH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4120793" y="3716043"/>
            <a:ext cx="7769311" cy="2104465"/>
          </a:xfrm>
        </p:spPr>
        <p:txBody>
          <a:bodyPr>
            <a:normAutofit/>
          </a:bodyPr>
          <a:lstStyle/>
          <a:p>
            <a:r>
              <a:rPr lang="fr-FR" b="1" dirty="0" smtClean="0"/>
              <a:t>Mercredi 30 août 2023</a:t>
            </a:r>
            <a:endParaRPr lang="fr-FR" b="1" dirty="0"/>
          </a:p>
          <a:p>
            <a:r>
              <a:rPr lang="fr-FR" b="1" dirty="0" smtClean="0"/>
              <a:t>DAG</a:t>
            </a:r>
            <a:r>
              <a:rPr lang="fr-FR" dirty="0" smtClean="0"/>
              <a:t> (Division de l’Administration Générale)</a:t>
            </a:r>
          </a:p>
          <a:p>
            <a:r>
              <a:rPr lang="fr-FR" sz="2400" dirty="0" smtClean="0"/>
              <a:t>ia09dag@ac-toulouse.fr</a:t>
            </a:r>
          </a:p>
        </p:txBody>
      </p:sp>
      <p:pic>
        <p:nvPicPr>
          <p:cNvPr id="8" name="Image 7" descr="2017_logo_DSDEN-arie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002" y="5473701"/>
            <a:ext cx="792958" cy="92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Espace réservé du texte 91"/>
          <p:cNvSpPr>
            <a:spLocks noGrp="1"/>
          </p:cNvSpPr>
          <p:nvPr>
            <p:ph type="body" idx="10"/>
          </p:nvPr>
        </p:nvSpPr>
        <p:spPr>
          <a:xfrm>
            <a:off x="11356975" y="431800"/>
            <a:ext cx="9525" cy="128905"/>
          </a:xfrm>
        </p:spPr>
        <p:txBody>
          <a:bodyPr anchor="t">
            <a:spAutoFit/>
          </a:bodyPr>
          <a:lstStyle/>
          <a:p>
            <a:pPr algn="l"/>
            <a:endParaRPr dirty="0"/>
          </a:p>
        </p:txBody>
      </p:sp>
      <p:sp>
        <p:nvSpPr>
          <p:cNvPr id="94" name="Espace réservé du texte 93"/>
          <p:cNvSpPr>
            <a:spLocks noGrp="1"/>
          </p:cNvSpPr>
          <p:nvPr>
            <p:ph type="body" idx="10"/>
          </p:nvPr>
        </p:nvSpPr>
        <p:spPr>
          <a:xfrm>
            <a:off x="1027430" y="1746250"/>
            <a:ext cx="10287000" cy="551815"/>
          </a:xfrm>
        </p:spPr>
        <p:txBody>
          <a:bodyPr anchor="t">
            <a:spAutoFit/>
          </a:bodyPr>
          <a:lstStyle/>
          <a:p>
            <a:pPr algn="l">
              <a:lnSpc>
                <a:spcPts val="3500"/>
              </a:lnSpc>
              <a:spcBef>
                <a:spcPts val="36"/>
              </a:spcBef>
              <a:spcAft>
                <a:spcPts val="108"/>
              </a:spcAft>
            </a:pPr>
            <a:r>
              <a:rPr lang="fr-FR" sz="2850" dirty="0">
                <a:solidFill>
                  <a:srgbClr val="C00000"/>
                </a:solidFill>
                <a:latin typeface="Calibri" panose="22635452340000000000" pitchFamily="1"/>
              </a:rPr>
              <a:t>Tableau de correspondance (temps de travail annuel et quotité)</a:t>
            </a:r>
          </a:p>
        </p:txBody>
      </p:sp>
      <p:graphicFrame>
        <p:nvGraphicFramePr>
          <p:cNvPr id="97" name="table 9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947877"/>
              </p:ext>
            </p:extLst>
          </p:nvPr>
        </p:nvGraphicFramePr>
        <p:xfrm>
          <a:off x="1027430" y="2298065"/>
          <a:ext cx="8556625" cy="1207135"/>
        </p:xfrm>
        <a:graphic>
          <a:graphicData uri="http://schemas.openxmlformats.org/drawingml/2006/table">
            <a:tbl>
              <a:tblPr/>
              <a:tblGrid>
                <a:gridCol w="1648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28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27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6065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0713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Quotité</a:t>
                      </a:r>
                      <a:r>
                        <a:rPr lang="fr-FR" sz="1400" baseline="0" dirty="0" smtClean="0">
                          <a:solidFill>
                            <a:schemeClr val="bg1"/>
                          </a:solidFill>
                        </a:rPr>
                        <a:t> de service en heures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Quotité de service en pourcentage</a:t>
                      </a:r>
                      <a:endParaRPr lang="fr-FR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fr-FR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Temps</a:t>
                      </a:r>
                      <a:r>
                        <a:rPr lang="fr-FR" sz="1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 service sur 41 semaines en heures (paye)</a:t>
                      </a:r>
                      <a:endParaRPr lang="fr-FR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fr-FR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Durée annuelle de service auprès de l’élève,</a:t>
                      </a:r>
                      <a:r>
                        <a:rPr lang="fr-FR" sz="14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sur 36 semaines en heures</a:t>
                      </a:r>
                      <a:endParaRPr lang="fr-FR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lang="fr-FR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Temps de travail annuel pour les activités connexes</a:t>
                      </a:r>
                      <a:endParaRPr lang="fr-FR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70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0" name="table 10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778611"/>
              </p:ext>
            </p:extLst>
          </p:nvPr>
        </p:nvGraphicFramePr>
        <p:xfrm>
          <a:off x="1027430" y="3505200"/>
          <a:ext cx="8549640" cy="2506980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7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dirty="0"/>
                    </a:p>
                  </a:txBody>
                  <a:tcPr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/>
                    </a:p>
                  </a:txBody>
                  <a:tcPr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/>
                    </a:p>
                  </a:txBody>
                  <a:tcPr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endParaRPr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6707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dirty="0"/>
                    </a:p>
                  </a:txBody>
                  <a:tcPr>
                    <a:solidFill>
                      <a:srgbClr val="7670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19H30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50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799H30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702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Calibri" panose="22635452340000000000" pitchFamily="1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97H30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24</a:t>
                      </a: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62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984</a:t>
                      </a: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864</a:t>
                      </a: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120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27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70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1107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972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Calibri" panose="22635452340000000000" pitchFamily="1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135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32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82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1312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1152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Calibri" panose="22635452340000000000" pitchFamily="1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160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35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90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1435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1260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Calibri" panose="22635452340000000000" pitchFamily="1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175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 anchor="ctr"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39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100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1607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  <a:ea typeface="+mn-ea"/>
                          <a:cs typeface="+mn-cs"/>
                        </a:rPr>
                        <a:t>1411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Calibri" panose="22635452340000000000" pitchFamily="1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000000"/>
                          </a:solidFill>
                          <a:latin typeface="Calibri" panose="22635452340000000000" pitchFamily="1"/>
                        </a:rPr>
                        <a:t>196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 panose="22635452340000000000" pitchFamily="1"/>
                      </a:endParaRPr>
                    </a:p>
                  </a:txBody>
                  <a:tcP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1" name="Espace réservé du texte 100"/>
          <p:cNvSpPr>
            <a:spLocks noGrp="1"/>
          </p:cNvSpPr>
          <p:nvPr>
            <p:ph type="body" idx="10"/>
          </p:nvPr>
        </p:nvSpPr>
        <p:spPr>
          <a:xfrm>
            <a:off x="11189335" y="6492240"/>
            <a:ext cx="66675" cy="106680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fr-FR" sz="1200" dirty="0">
                <a:solidFill>
                  <a:srgbClr val="888888"/>
                </a:solidFill>
                <a:latin typeface="Calibri" panose="22635452340000000000" pitchFamily="1"/>
              </a:rPr>
              <a:t>9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664212" y="6544955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385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Espace réservé du texte 109"/>
          <p:cNvSpPr>
            <a:spLocks noGrp="1"/>
          </p:cNvSpPr>
          <p:nvPr>
            <p:ph type="body" idx="10"/>
          </p:nvPr>
        </p:nvSpPr>
        <p:spPr>
          <a:xfrm>
            <a:off x="770890" y="1840865"/>
            <a:ext cx="10662285" cy="423354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3300"/>
              </a:lnSpc>
              <a:buNone/>
            </a:pPr>
            <a:r>
              <a:rPr lang="fr-FR" sz="26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3. Affectation </a:t>
            </a:r>
            <a:r>
              <a:rPr lang="fr-FR" sz="2600" b="1" u="sng" dirty="0">
                <a:solidFill>
                  <a:srgbClr val="C00000"/>
                </a:solidFill>
                <a:latin typeface="Calibri" panose="22635452340000000000" pitchFamily="1"/>
              </a:rPr>
              <a:t>dans le Pôle Inclusif d’Accompagnement Localisé –</a:t>
            </a:r>
            <a:r>
              <a:rPr lang="fr-FR" sz="2650" b="1" u="sng" dirty="0">
                <a:solidFill>
                  <a:srgbClr val="C00000"/>
                </a:solidFill>
                <a:latin typeface="Calibri" panose="22635452340000000000" pitchFamily="1"/>
              </a:rPr>
              <a:t> PIAL</a:t>
            </a:r>
          </a:p>
          <a:p>
            <a:pPr indent="0">
              <a:lnSpc>
                <a:spcPts val="22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14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PIAL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en Ariège, chacun piloté par un collège, avec les écoles et lycées de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secteur rattachés. Il existe un AESH référent par PIAL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.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L’AESH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référent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assure une fonction de personne ressource auprès des AESH pour vous accompagner dans le cadre de vos missions.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Evolution au sein du PIAL: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Vous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avez vocation a évoluer au sein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du PIAL dans lequel vous êtes affecté au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cours de votre carrière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(sauf si un avenant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à votre contrat de travail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modifie le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PIAL de rattachement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).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200"/>
              </a:lnSpc>
              <a:spcBef>
                <a:spcPts val="108"/>
              </a:spcBef>
              <a:buNone/>
            </a:pPr>
            <a:r>
              <a:rPr lang="fr-FR" sz="265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4. Résidence </a:t>
            </a:r>
            <a:r>
              <a:rPr lang="fr-FR" sz="2650" b="1" u="sng" dirty="0">
                <a:solidFill>
                  <a:srgbClr val="C00000"/>
                </a:solidFill>
                <a:latin typeface="Calibri" panose="22635452340000000000" pitchFamily="1"/>
              </a:rPr>
              <a:t>administrative : lieu</a:t>
            </a:r>
            <a:r>
              <a:rPr lang="fr-FR" sz="2600" b="1" u="sng" dirty="0">
                <a:solidFill>
                  <a:srgbClr val="C00000"/>
                </a:solidFill>
                <a:latin typeface="Calibri" panose="22635452340000000000" pitchFamily="1"/>
              </a:rPr>
              <a:t> d’affectation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Affectation sur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plusieurs écoles de communes différentes: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la commune au sein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de laquelle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est réalisé le plus d’heures (ou dans le cas d’égalité d’heures, la commune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la plus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importante)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Frais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de déplacement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(si déplacements en dehors de la commune de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résidence administrative) </a:t>
            </a:r>
            <a:r>
              <a:rPr lang="fr-FR" sz="2200" b="1" i="1" dirty="0" smtClean="0">
                <a:solidFill>
                  <a:schemeClr val="accent1">
                    <a:lumMod val="75000"/>
                  </a:schemeClr>
                </a:solidFill>
                <a:latin typeface="Calibri" panose="22635452340000000000" pitchFamily="1"/>
              </a:rPr>
              <a:t>-</a:t>
            </a:r>
            <a:r>
              <a:rPr lang="fr-FR" sz="2200" b="1" i="1" dirty="0" err="1" smtClean="0">
                <a:solidFill>
                  <a:schemeClr val="accent1">
                    <a:lumMod val="75000"/>
                  </a:schemeClr>
                </a:solidFill>
                <a:latin typeface="Calibri" panose="22635452340000000000" pitchFamily="1"/>
              </a:rPr>
              <a:t>cf</a:t>
            </a:r>
            <a:r>
              <a:rPr lang="fr-FR" sz="2200" b="1" i="1" dirty="0" smtClean="0">
                <a:solidFill>
                  <a:schemeClr val="accent1">
                    <a:lumMod val="75000"/>
                  </a:schemeClr>
                </a:solidFill>
                <a:latin typeface="Calibri" panose="22635452340000000000" pitchFamily="1"/>
              </a:rPr>
              <a:t> partie V. 9-</a:t>
            </a: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endParaRPr lang="fr-FR" sz="22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1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10</a:t>
            </a:r>
          </a:p>
        </p:txBody>
      </p:sp>
      <p:sp>
        <p:nvSpPr>
          <p:cNvPr id="112" name="Espace réservé du texte 111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40335" cy="106680"/>
          </a:xfrm>
        </p:spPr>
        <p:txBody>
          <a:bodyPr anchor="t">
            <a:spAutoFit/>
          </a:bodyPr>
          <a:lstStyle/>
          <a:p>
            <a:pPr marL="0" indent="0" algn="r">
              <a:lnSpc>
                <a:spcPts val="1400"/>
              </a:lnSpc>
              <a:spcAft>
                <a:spcPts val="108"/>
              </a:spcAft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itre 1"/>
          <p:cNvSpPr txBox="1">
            <a:spLocks noGrp="1"/>
          </p:cNvSpPr>
          <p:nvPr>
            <p:ph type="body" idx="10"/>
          </p:nvPr>
        </p:nvSpPr>
        <p:spPr>
          <a:xfrm>
            <a:off x="905608" y="417513"/>
            <a:ext cx="10451367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Espace réservé du texte 118"/>
          <p:cNvSpPr>
            <a:spLocks noGrp="1"/>
          </p:cNvSpPr>
          <p:nvPr>
            <p:ph type="body" idx="10"/>
          </p:nvPr>
        </p:nvSpPr>
        <p:spPr>
          <a:xfrm>
            <a:off x="313690" y="1590676"/>
            <a:ext cx="11686540" cy="5072380"/>
          </a:xfrm>
          <a:solidFill>
            <a:schemeClr val="accent6">
              <a:lumMod val="40000"/>
              <a:lumOff val="60000"/>
            </a:schemeClr>
          </a:solidFill>
        </p:spPr>
        <p:txBody>
          <a:bodyPr wrap="square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fr-FR" sz="265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5. Rémunération</a:t>
            </a:r>
          </a:p>
          <a:p>
            <a:pPr algn="just">
              <a:lnSpc>
                <a:spcPts val="3200"/>
              </a:lnSpc>
              <a:buFont typeface="Wingdings" panose="05000000000000000000" pitchFamily="2" charset="2"/>
              <a:buChar char="Ø"/>
            </a:pP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Indice </a:t>
            </a:r>
            <a:r>
              <a:rPr lang="fr-FR" sz="2650" b="1" dirty="0">
                <a:solidFill>
                  <a:srgbClr val="C00000"/>
                </a:solidFill>
                <a:latin typeface="Calibri" panose="22635452340000000000" pitchFamily="1"/>
              </a:rPr>
              <a:t>de rémunération </a:t>
            </a: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: </a:t>
            </a:r>
            <a:r>
              <a:rPr lang="fr-FR" sz="2200" dirty="0" smtClean="0"/>
              <a:t>La grille de rémunération d’un AESH </a:t>
            </a:r>
            <a:r>
              <a:rPr lang="fr-FR" sz="2200" dirty="0"/>
              <a:t>est composée </a:t>
            </a:r>
            <a:r>
              <a:rPr lang="fr-FR" sz="2200" dirty="0" smtClean="0"/>
              <a:t>de 11 </a:t>
            </a:r>
            <a:r>
              <a:rPr lang="fr-FR" sz="2200" dirty="0"/>
              <a:t>échelons, chacun correspondant à un indice de rémunération</a:t>
            </a:r>
            <a:r>
              <a:rPr lang="fr-FR" sz="2200" dirty="0" smtClean="0"/>
              <a:t>. L’avancement dans les échelons se fait automatiquement tous les trois ans</a:t>
            </a:r>
            <a:r>
              <a:rPr lang="fr-FR" sz="2200" smtClean="0"/>
              <a:t>. </a:t>
            </a:r>
            <a:endParaRPr lang="fr-FR" sz="22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ctr">
              <a:lnSpc>
                <a:spcPts val="3600"/>
              </a:lnSpc>
              <a:buNone/>
            </a:pPr>
            <a:r>
              <a:rPr lang="fr-FR" sz="2000" i="1" dirty="0" smtClean="0">
                <a:solidFill>
                  <a:srgbClr val="000000"/>
                </a:solidFill>
                <a:latin typeface="+mj-lt"/>
              </a:rPr>
              <a:t>Rémunération mensuelle brut =</a:t>
            </a:r>
          </a:p>
          <a:p>
            <a:pPr marL="0" indent="0" algn="ctr">
              <a:lnSpc>
                <a:spcPts val="3600"/>
              </a:lnSpc>
              <a:buNone/>
            </a:pPr>
            <a:r>
              <a:rPr lang="fr-FR" sz="20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2000" i="1" dirty="0">
                <a:solidFill>
                  <a:srgbClr val="000000"/>
                </a:solidFill>
                <a:latin typeface="+mj-lt"/>
              </a:rPr>
              <a:t>Indice majoré </a:t>
            </a:r>
            <a:r>
              <a:rPr lang="fr-FR" sz="2000" i="1" dirty="0" smtClean="0">
                <a:solidFill>
                  <a:srgbClr val="000000"/>
                </a:solidFill>
                <a:latin typeface="+mj-lt"/>
              </a:rPr>
              <a:t>x </a:t>
            </a:r>
            <a:r>
              <a:rPr lang="fr-FR" sz="2000" i="1" dirty="0">
                <a:solidFill>
                  <a:srgbClr val="000000"/>
                </a:solidFill>
                <a:latin typeface="+mj-lt"/>
              </a:rPr>
              <a:t>valeur du point d’indice </a:t>
            </a:r>
            <a:r>
              <a:rPr lang="fr-FR" sz="2000" i="1" dirty="0" smtClean="0">
                <a:solidFill>
                  <a:srgbClr val="000000"/>
                </a:solidFill>
                <a:latin typeface="+mj-lt"/>
              </a:rPr>
              <a:t>x quotité de travail</a:t>
            </a:r>
            <a:endParaRPr lang="fr-FR" sz="2200" dirty="0">
              <a:solidFill>
                <a:srgbClr val="000000"/>
              </a:solidFill>
              <a:latin typeface="+mj-lt"/>
            </a:endParaRPr>
          </a:p>
          <a:p>
            <a:pPr algn="just">
              <a:lnSpc>
                <a:spcPts val="3200"/>
              </a:lnSpc>
              <a:spcBef>
                <a:spcPts val="2412"/>
              </a:spcBef>
              <a:buFont typeface="Wingdings" panose="05000000000000000000" pitchFamily="2" charset="2"/>
              <a:buChar char="Ø"/>
            </a:pP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Indemnité </a:t>
            </a:r>
            <a:r>
              <a:rPr lang="fr-FR" sz="2650" b="1" dirty="0">
                <a:solidFill>
                  <a:srgbClr val="C00000"/>
                </a:solidFill>
                <a:latin typeface="Calibri" panose="22635452340000000000" pitchFamily="1"/>
              </a:rPr>
              <a:t>de </a:t>
            </a: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résidence </a:t>
            </a:r>
            <a:r>
              <a:rPr lang="fr-FR" sz="2200" dirty="0">
                <a:latin typeface="Calibri" panose="22635452340000000000" pitchFamily="1"/>
              </a:rPr>
              <a:t>s</a:t>
            </a:r>
            <a:r>
              <a:rPr lang="fr-FR" sz="2200" dirty="0" smtClean="0">
                <a:latin typeface="Calibri" panose="22635452340000000000" pitchFamily="1"/>
              </a:rPr>
              <a:t>elon la commune d’affectation. (Aucune commune en Ariège)</a:t>
            </a:r>
          </a:p>
          <a:p>
            <a:pPr algn="just">
              <a:lnSpc>
                <a:spcPts val="3200"/>
              </a:lnSpc>
              <a:spcBef>
                <a:spcPts val="2412"/>
              </a:spcBef>
              <a:buFont typeface="Wingdings" panose="05000000000000000000" pitchFamily="2" charset="2"/>
              <a:buChar char="Ø"/>
            </a:pP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Supplément </a:t>
            </a:r>
            <a:r>
              <a:rPr lang="fr-FR" sz="2650" b="1" dirty="0">
                <a:solidFill>
                  <a:srgbClr val="C00000"/>
                </a:solidFill>
                <a:latin typeface="Calibri" panose="22635452340000000000" pitchFamily="1"/>
              </a:rPr>
              <a:t>familial de </a:t>
            </a: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traitement</a:t>
            </a:r>
            <a:r>
              <a:rPr lang="fr-FR" sz="2200" dirty="0">
                <a:solidFill>
                  <a:srgbClr val="C00000"/>
                </a:solidFill>
                <a:latin typeface="Calibri" panose="22635452340000000000" pitchFamily="1"/>
              </a:rPr>
              <a:t>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(au moins un enfant à charge). </a:t>
            </a:r>
            <a:r>
              <a:rPr lang="fr-FR" sz="1150" dirty="0" smtClean="0">
                <a:solidFill>
                  <a:srgbClr val="888888"/>
                </a:solidFill>
                <a:latin typeface="Calibri" panose="22635452340000000000" pitchFamily="1"/>
              </a:rPr>
              <a:t>		</a:t>
            </a:r>
            <a:endParaRPr lang="fr-FR" sz="115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888416" y="6663056"/>
            <a:ext cx="8880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body" idx="10"/>
          </p:nvPr>
        </p:nvSpPr>
        <p:spPr>
          <a:xfrm>
            <a:off x="905608" y="417513"/>
            <a:ext cx="10451367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Espace réservé du texte 125"/>
          <p:cNvSpPr>
            <a:spLocks noGrp="1"/>
          </p:cNvSpPr>
          <p:nvPr>
            <p:ph type="body" idx="10"/>
          </p:nvPr>
        </p:nvSpPr>
        <p:spPr>
          <a:xfrm>
            <a:off x="1066800" y="1725295"/>
            <a:ext cx="10531475" cy="4349115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 algn="l">
              <a:buNone/>
            </a:pPr>
            <a:endParaRPr dirty="0"/>
          </a:p>
        </p:txBody>
      </p:sp>
      <p:sp>
        <p:nvSpPr>
          <p:cNvPr id="130" name="Espace réservé du texte 129"/>
          <p:cNvSpPr>
            <a:spLocks noGrp="1"/>
          </p:cNvSpPr>
          <p:nvPr>
            <p:ph type="body" idx="10"/>
          </p:nvPr>
        </p:nvSpPr>
        <p:spPr>
          <a:xfrm>
            <a:off x="590550" y="2298065"/>
            <a:ext cx="10982961" cy="4194175"/>
          </a:xfrm>
        </p:spPr>
        <p:txBody>
          <a:bodyPr wrap="square" anchor="t">
            <a:spAutoFit/>
          </a:bodyPr>
          <a:lstStyle/>
          <a:p>
            <a:pPr algn="l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fr-FR" sz="24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Droits</a:t>
            </a:r>
            <a:r>
              <a:rPr lang="fr-FR" sz="2800" b="1" u="sng" dirty="0" smtClean="0">
                <a:solidFill>
                  <a:srgbClr val="5AB88F"/>
                </a:solidFill>
                <a:latin typeface="Calibri" panose="22635452340000000000" pitchFamily="1"/>
              </a:rPr>
              <a:t> </a:t>
            </a:r>
            <a:endParaRPr lang="fr-FR" sz="2800" b="1" u="sng" dirty="0">
              <a:solidFill>
                <a:srgbClr val="5AB88F"/>
              </a:solidFill>
              <a:latin typeface="Calibri" panose="22635452340000000000" pitchFamily="1"/>
            </a:endParaRPr>
          </a:p>
          <a:p>
            <a:pPr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Congés </a:t>
            </a:r>
            <a:r>
              <a:rPr lang="fr-FR" sz="2400" b="1" i="1" dirty="0" smtClean="0">
                <a:solidFill>
                  <a:srgbClr val="000000"/>
                </a:solidFill>
                <a:latin typeface="Calibri" panose="22635452340000000000" pitchFamily="1"/>
              </a:rPr>
              <a:t>(congés annuels obligatoirement </a:t>
            </a:r>
            <a:r>
              <a:rPr lang="fr-FR" sz="2400" b="1" i="1" dirty="0">
                <a:solidFill>
                  <a:srgbClr val="000000"/>
                </a:solidFill>
                <a:latin typeface="Calibri" panose="22635452340000000000" pitchFamily="1"/>
              </a:rPr>
              <a:t>pris en période de vacances scolaires</a:t>
            </a:r>
            <a:r>
              <a:rPr lang="fr-FR" sz="2400" b="1" i="1" dirty="0" smtClean="0">
                <a:solidFill>
                  <a:srgbClr val="000000"/>
                </a:solidFill>
                <a:latin typeface="Calibri" panose="22635452340000000000" pitchFamily="1"/>
              </a:rPr>
              <a:t>)</a:t>
            </a:r>
          </a:p>
          <a:p>
            <a:pPr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Absences</a:t>
            </a: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Formations</a:t>
            </a:r>
          </a:p>
          <a:p>
            <a:pPr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Syndicaux</a:t>
            </a: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algn="l">
              <a:lnSpc>
                <a:spcPts val="3500"/>
              </a:lnSpc>
              <a:spcBef>
                <a:spcPts val="684"/>
              </a:spcBef>
              <a:buFont typeface="Wingdings" panose="05000000000000000000" pitchFamily="2" charset="2"/>
              <a:buChar char="Ø"/>
            </a:pPr>
            <a:r>
              <a:rPr lang="fr-FR" sz="24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Devoirs</a:t>
            </a:r>
            <a:endParaRPr lang="fr-FR" sz="2400" b="1" u="sng" dirty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38100" algn="l">
              <a:lnSpc>
                <a:spcPts val="400"/>
              </a:lnSpc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Neutralité</a:t>
            </a:r>
          </a:p>
          <a:p>
            <a:pPr indent="38100" algn="l">
              <a:lnSpc>
                <a:spcPts val="400"/>
              </a:lnSpc>
              <a:buFont typeface="Symbol"/>
              <a:buChar char="·"/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38100" algn="l">
              <a:lnSpc>
                <a:spcPts val="400"/>
              </a:lnSpc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Loyauté</a:t>
            </a:r>
          </a:p>
          <a:p>
            <a:pPr indent="38100" algn="l">
              <a:lnSpc>
                <a:spcPts val="400"/>
              </a:lnSpc>
              <a:buFont typeface="Symbol"/>
              <a:buChar char="·"/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38100" algn="l">
              <a:lnSpc>
                <a:spcPts val="1500"/>
              </a:lnSpc>
              <a:spcBef>
                <a:spcPts val="36"/>
              </a:spcBef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Discrétion</a:t>
            </a:r>
          </a:p>
          <a:p>
            <a:pPr indent="38100" algn="l">
              <a:lnSpc>
                <a:spcPts val="1500"/>
              </a:lnSpc>
              <a:spcBef>
                <a:spcPts val="36"/>
              </a:spcBef>
              <a:buFont typeface="Symbol"/>
              <a:buChar char="·"/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38100" algn="l">
              <a:lnSpc>
                <a:spcPts val="1500"/>
              </a:lnSpc>
              <a:spcBef>
                <a:spcPts val="36"/>
              </a:spcBef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Respect hiérarchique</a:t>
            </a:r>
          </a:p>
          <a:p>
            <a:pPr algn="l">
              <a:lnSpc>
                <a:spcPts val="3000"/>
              </a:lnSpc>
              <a:spcBef>
                <a:spcPts val="36"/>
              </a:spcBef>
              <a:buFont typeface="Symbol"/>
              <a:buChar char="·"/>
            </a:pP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algn="l">
              <a:lnSpc>
                <a:spcPts val="3000"/>
              </a:lnSpc>
              <a:spcBef>
                <a:spcPts val="36"/>
              </a:spcBef>
              <a:buFont typeface="Symbol"/>
              <a:buChar char="·"/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3000"/>
              </a:lnSpc>
              <a:spcBef>
                <a:spcPts val="36"/>
              </a:spcBef>
              <a:buNone/>
            </a:pPr>
            <a:fld id="{6C3FE77D-C48F-4808-AD6D-900E861C153A}" type="slidenum">
              <a:rPr lang="fr-FR" sz="1100" b="1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pPr marL="0" indent="0" algn="r">
                <a:lnSpc>
                  <a:spcPts val="3000"/>
                </a:lnSpc>
                <a:spcBef>
                  <a:spcPts val="36"/>
                </a:spcBef>
                <a:buNone/>
              </a:pPr>
              <a:t>13</a:t>
            </a:fld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33" name="Espace réservé du texte 132"/>
          <p:cNvSpPr>
            <a:spLocks noGrp="1"/>
          </p:cNvSpPr>
          <p:nvPr>
            <p:ph type="body" idx="10"/>
          </p:nvPr>
        </p:nvSpPr>
        <p:spPr>
          <a:xfrm>
            <a:off x="11264753" y="1903096"/>
            <a:ext cx="52070" cy="173990"/>
          </a:xfrm>
        </p:spPr>
        <p:txBody>
          <a:bodyPr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endParaRPr dirty="0"/>
          </a:p>
        </p:txBody>
      </p:sp>
      <p:sp>
        <p:nvSpPr>
          <p:cNvPr id="134" name="Espace réservé du texte 133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37160" cy="103505"/>
          </a:xfrm>
        </p:spPr>
        <p:txBody>
          <a:bodyPr anchor="t">
            <a:noAutofit/>
          </a:bodyPr>
          <a:lstStyle/>
          <a:p>
            <a:pPr marL="0" indent="0" algn="l">
              <a:lnSpc>
                <a:spcPts val="900"/>
              </a:lnSpc>
              <a:buNone/>
            </a:pPr>
            <a:endParaRPr lang="fr-FR" sz="11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645162" y="6492240"/>
            <a:ext cx="1473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12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00100" y="1762829"/>
            <a:ext cx="523142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  <a:spcBef>
                <a:spcPts val="1000"/>
              </a:spcBef>
            </a:pPr>
            <a:r>
              <a:rPr lang="fr-FR" sz="2650" b="1" u="sng" dirty="0">
                <a:solidFill>
                  <a:srgbClr val="C00000"/>
                </a:solidFill>
                <a:latin typeface="Calibri" panose="22635452340000000000" pitchFamily="1"/>
              </a:rPr>
              <a:t>6. Droits et Obligations, exemples</a:t>
            </a:r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905608" y="417513"/>
            <a:ext cx="10451367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Espace réservé du texte 143"/>
          <p:cNvSpPr>
            <a:spLocks noGrp="1"/>
          </p:cNvSpPr>
          <p:nvPr>
            <p:ph type="body" idx="10"/>
          </p:nvPr>
        </p:nvSpPr>
        <p:spPr>
          <a:xfrm>
            <a:off x="-85724" y="1162106"/>
            <a:ext cx="11640416" cy="5972119"/>
          </a:xfrm>
        </p:spPr>
        <p:txBody>
          <a:bodyPr wrap="square" anchor="t">
            <a:spAutoFit/>
          </a:bodyPr>
          <a:lstStyle/>
          <a:p>
            <a:pPr marL="0" lvl="0" indent="0">
              <a:lnSpc>
                <a:spcPts val="3200"/>
              </a:lnSpc>
              <a:buNone/>
            </a:pPr>
            <a:r>
              <a:rPr lang="fr-FR" sz="2650" b="1" u="sng" dirty="0" smtClean="0">
                <a:solidFill>
                  <a:srgbClr val="C00000"/>
                </a:solidFill>
              </a:rPr>
              <a:t>1. Autorisation d’absence</a:t>
            </a:r>
          </a:p>
          <a:p>
            <a:pPr lvl="0" indent="0" algn="just">
              <a:lnSpc>
                <a:spcPts val="3100"/>
              </a:lnSpc>
              <a:spcBef>
                <a:spcPts val="72"/>
              </a:spcBef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Demande au préalable en indiquant le motif </a:t>
            </a: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fr-FR" sz="2000" b="1" i="1" dirty="0" err="1" smtClean="0">
                <a:solidFill>
                  <a:schemeClr val="accent1">
                    <a:lumMod val="75000"/>
                  </a:schemeClr>
                </a:solidFill>
              </a:rPr>
              <a:t>cf</a:t>
            </a:r>
            <a:r>
              <a:rPr lang="fr-FR" sz="2000" b="1" i="1" dirty="0" smtClean="0">
                <a:solidFill>
                  <a:schemeClr val="accent1">
                    <a:lumMod val="75000"/>
                  </a:schemeClr>
                </a:solidFill>
              </a:rPr>
              <a:t> formulaire à télécharger sur le site de la DSDEN 09)</a:t>
            </a:r>
            <a:endParaRPr lang="fr-FR" sz="2000" b="1" i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ts val="3100"/>
              </a:lnSpc>
              <a:spcBef>
                <a:spcPts val="72"/>
              </a:spcBef>
              <a:buNone/>
            </a:pPr>
            <a:r>
              <a:rPr lang="fr-FR" sz="24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2. Mouvement social</a:t>
            </a:r>
            <a:endParaRPr lang="fr-FR" sz="2400" b="1" u="sng" dirty="0">
              <a:solidFill>
                <a:srgbClr val="C00000"/>
              </a:solidFill>
              <a:latin typeface="Calibri" panose="22635452340000000000" pitchFamily="1"/>
            </a:endParaRPr>
          </a:p>
          <a:p>
            <a:pPr lvl="0" indent="0" algn="just">
              <a:lnSpc>
                <a:spcPts val="28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 Vous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faites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grève: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informer l’établissement d’exercice. (Retrait d’un jour de travail sur le salaire)</a:t>
            </a:r>
          </a:p>
          <a:p>
            <a:pPr lvl="0" indent="0" algn="just">
              <a:lnSpc>
                <a:spcPts val="22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 Vous ne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faites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pas grève mais l’établissement dans lequel vous exercez est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fermé :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informer le chef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d’établissement et/ou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le directeur d’école ainsi que l’enseignant référent. </a:t>
            </a:r>
            <a:endParaRPr lang="fr-FR" sz="22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lvl="1" indent="0" algn="just">
              <a:lnSpc>
                <a:spcPts val="22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1800" b="1" dirty="0" smtClean="0">
                <a:solidFill>
                  <a:schemeClr val="accent2">
                    <a:lumMod val="75000"/>
                  </a:schemeClr>
                </a:solidFill>
                <a:latin typeface="Calibri" panose="22635452340000000000" pitchFamily="1"/>
              </a:rPr>
              <a:t>Si </a:t>
            </a:r>
            <a:r>
              <a:rPr lang="fr-FR" sz="1800" b="1" dirty="0">
                <a:solidFill>
                  <a:schemeClr val="accent2">
                    <a:lumMod val="75000"/>
                  </a:schemeClr>
                </a:solidFill>
                <a:latin typeface="Calibri" panose="22635452340000000000" pitchFamily="1"/>
              </a:rPr>
              <a:t>l’élève est présent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et qu’un service d’accueil est organisé par la municipalité, l’AESH suit l’enfant dans les locaux scolaires ou dans les locaux mis à disposition par la commune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.</a:t>
            </a:r>
          </a:p>
          <a:p>
            <a:pPr lvl="1" indent="0" algn="just">
              <a:lnSpc>
                <a:spcPts val="22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1800" b="1" dirty="0" smtClean="0">
                <a:solidFill>
                  <a:schemeClr val="accent2">
                    <a:lumMod val="75000"/>
                  </a:schemeClr>
                </a:solidFill>
                <a:latin typeface="Calibri" panose="22635452340000000000" pitchFamily="1"/>
              </a:rPr>
              <a:t>Si l’élève est absent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, l’AESH prend contact avec l’ERSH ou le pilote de PIAL pour un accompagnement dans un autre établissement ou école ou une autorisation d’absence rémunérée.</a:t>
            </a: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lvl="0" indent="0" algn="just">
              <a:lnSpc>
                <a:spcPts val="22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Vous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ne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faites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pas grève mais l’enseignant de l’élève que vous accompagnez fait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grève :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Informer le chef d’ établissement ou le directeur d’école ainsi que l’enseignant référent. </a:t>
            </a:r>
            <a:endParaRPr lang="fr-FR" sz="22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Se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rendre dans l’établissement et accompagner votre élève.</a:t>
            </a:r>
          </a:p>
          <a:p>
            <a:pPr marL="0" lvl="0" indent="0" algn="just">
              <a:lnSpc>
                <a:spcPts val="3300"/>
              </a:lnSpc>
              <a:spcBef>
                <a:spcPts val="432"/>
              </a:spcBef>
              <a:buNone/>
            </a:pPr>
            <a:r>
              <a:rPr lang="fr-FR" sz="24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3. Absence </a:t>
            </a:r>
            <a:r>
              <a:rPr lang="fr-FR" sz="2400" b="1" u="sng" dirty="0">
                <a:solidFill>
                  <a:srgbClr val="C00000"/>
                </a:solidFill>
                <a:latin typeface="Calibri" panose="22635452340000000000" pitchFamily="1"/>
              </a:rPr>
              <a:t>de l’élève que vous accompagnez </a:t>
            </a:r>
          </a:p>
          <a:p>
            <a:pPr lvl="0" indent="0" algn="just">
              <a:lnSpc>
                <a:spcPts val="2200"/>
              </a:lnSpc>
              <a:spcBef>
                <a:spcPts val="72"/>
              </a:spcBef>
              <a:buNone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Se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rendre dans l’établissement et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 se mettre à la disposition du chef d’établissement </a:t>
            </a: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et/ou 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du directeur d’école ainsi que du pilote du PIAL</a:t>
            </a:r>
          </a:p>
          <a:p>
            <a:pPr marL="0" lvl="0" indent="0" algn="just">
              <a:lnSpc>
                <a:spcPts val="2200"/>
              </a:lnSpc>
              <a:spcBef>
                <a:spcPts val="36"/>
              </a:spcBef>
              <a:spcAft>
                <a:spcPts val="684"/>
              </a:spcAft>
              <a:buNone/>
            </a:pP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    Modification de l’emploi du temps possible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si l’élève est absent</a:t>
            </a:r>
            <a:r>
              <a:rPr lang="fr-FR" sz="2200" b="1" dirty="0">
                <a:solidFill>
                  <a:srgbClr val="000000"/>
                </a:solidFill>
                <a:latin typeface="Calibri" panose="22635452340000000000" pitchFamily="1"/>
              </a:rPr>
              <a:t> plus de 48h.</a:t>
            </a:r>
          </a:p>
          <a:p>
            <a:pPr marL="0" lvl="0" indent="0">
              <a:lnSpc>
                <a:spcPts val="2200"/>
              </a:lnSpc>
              <a:spcBef>
                <a:spcPts val="36"/>
              </a:spcBef>
              <a:spcAft>
                <a:spcPts val="684"/>
              </a:spcAft>
              <a:buNone/>
            </a:pPr>
            <a:endParaRPr lang="fr-FR" sz="22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2200"/>
              </a:lnSpc>
              <a:spcBef>
                <a:spcPts val="36"/>
              </a:spcBef>
              <a:spcAft>
                <a:spcPts val="684"/>
              </a:spcAft>
              <a:buNone/>
            </a:pPr>
            <a:fld id="{68EB2ACD-A942-41FB-A3CA-ABAC99C3BE70}" type="slidenum">
              <a:rPr lang="fr-FR" sz="1100" b="1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pPr marL="0" indent="0" algn="r">
                <a:lnSpc>
                  <a:spcPts val="2200"/>
                </a:lnSpc>
                <a:spcBef>
                  <a:spcPts val="36"/>
                </a:spcBef>
                <a:spcAft>
                  <a:spcPts val="684"/>
                </a:spcAft>
                <a:buNone/>
              </a:pPr>
              <a:t>14</a:t>
            </a:fld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15650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  13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Espace réservé du texte 174"/>
          <p:cNvSpPr>
            <a:spLocks noGrp="1"/>
          </p:cNvSpPr>
          <p:nvPr>
            <p:ph type="body" idx="10"/>
          </p:nvPr>
        </p:nvSpPr>
        <p:spPr>
          <a:xfrm>
            <a:off x="142875" y="1466850"/>
            <a:ext cx="11477625" cy="5287000"/>
          </a:xfrm>
        </p:spPr>
        <p:txBody>
          <a:bodyPr wrap="square" anchor="t">
            <a:spAutoFit/>
          </a:bodyPr>
          <a:lstStyle/>
          <a:p>
            <a:pPr indent="0" algn="l">
              <a:lnSpc>
                <a:spcPts val="3500"/>
              </a:lnSpc>
              <a:spcBef>
                <a:spcPts val="72"/>
              </a:spcBef>
              <a:spcAft>
                <a:spcPts val="0"/>
              </a:spcAft>
              <a:buNone/>
            </a:pPr>
            <a:r>
              <a:rPr lang="fr-FR" sz="28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4. Emploi </a:t>
            </a:r>
            <a:r>
              <a:rPr lang="fr-FR" sz="2800" b="1" u="sng" dirty="0">
                <a:solidFill>
                  <a:srgbClr val="C00000"/>
                </a:solidFill>
                <a:latin typeface="Calibri" panose="22635452340000000000" pitchFamily="1"/>
              </a:rPr>
              <a:t>du temps </a:t>
            </a:r>
            <a:endParaRPr lang="fr-FR" sz="2800" b="1" u="sng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2400"/>
              </a:lnSpc>
              <a:spcBef>
                <a:spcPts val="144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Etabli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au sein du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PIAL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par le directeur d’école et/ou le chef d’établissement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du lieu d’affectation de l’AESH</a:t>
            </a: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Signé par l’AESH, le directeur d’école et/ou le chef d’établissement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du lieu d’affectation de l’AESH</a:t>
            </a:r>
          </a:p>
          <a:p>
            <a:pPr indent="0" algn="just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Même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procédure pour chaque changement d’emploi du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temps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(sauf si ce changement modifie une donnée substantielle du contrat; dans ce cas un avenant au contrat est établi (</a:t>
            </a:r>
            <a:r>
              <a:rPr lang="fr-FR" sz="2400" dirty="0" err="1" smtClean="0">
                <a:solidFill>
                  <a:srgbClr val="000000"/>
                </a:solidFill>
                <a:latin typeface="Calibri" panose="22635452340000000000" pitchFamily="1"/>
              </a:rPr>
              <a:t>cf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partie IV-5 )</a:t>
            </a:r>
          </a:p>
          <a:p>
            <a:pPr indent="0" algn="just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Heures connexes et complémentaires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: possibilité pour l’AESH d’inscrire ses heures dans le formulaire prévu à cet effet pour l’aider dans son suivi individuel car aucun dépassement des  heures connexes et complémentaires n’est autorisé</a:t>
            </a: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3100"/>
              </a:lnSpc>
              <a:spcAft>
                <a:spcPts val="1800"/>
              </a:spcAft>
              <a:buNone/>
            </a:pPr>
            <a:fld id="{9F4F4E17-0AB3-46F1-AB3F-DDECBACCFC81}" type="slidenum">
              <a:rPr lang="fr-FR" sz="1100" b="1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pPr indent="0" algn="r">
                <a:lnSpc>
                  <a:spcPts val="3100"/>
                </a:lnSpc>
                <a:spcAft>
                  <a:spcPts val="1800"/>
                </a:spcAft>
                <a:buNone/>
              </a:pPr>
              <a:t>15</a:t>
            </a:fld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77" name="Espace réservé du texte 176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40335" cy="106680"/>
          </a:xfrm>
        </p:spPr>
        <p:txBody>
          <a:bodyPr anchor="t">
            <a:normAutofit fontScale="25000" lnSpcReduction="20000"/>
          </a:bodyPr>
          <a:lstStyle/>
          <a:p>
            <a:pPr algn="l">
              <a:lnSpc>
                <a:spcPts val="1000"/>
              </a:lnSpc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17760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         14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9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17457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Espace réservé du texte 161"/>
          <p:cNvSpPr>
            <a:spLocks noGrp="1"/>
          </p:cNvSpPr>
          <p:nvPr>
            <p:ph type="body" idx="10"/>
          </p:nvPr>
        </p:nvSpPr>
        <p:spPr>
          <a:xfrm>
            <a:off x="0" y="1322519"/>
            <a:ext cx="9398977" cy="436431"/>
          </a:xfrm>
        </p:spPr>
        <p:txBody>
          <a:bodyPr wrap="square" anchor="t">
            <a:spAutoFit/>
          </a:bodyPr>
          <a:lstStyle/>
          <a:p>
            <a:pPr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5. Changement d’un élément au contrat</a:t>
            </a:r>
          </a:p>
          <a:p>
            <a:pPr marL="571500" indent="-34290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b="1" dirty="0" smtClean="0">
              <a:solidFill>
                <a:srgbClr val="5AB88F"/>
              </a:solidFill>
              <a:latin typeface="Calibri" panose="22635452340000000000" pitchFamily="1"/>
            </a:endParaRPr>
          </a:p>
          <a:p>
            <a:pPr marL="571500" indent="-34290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C00000"/>
                </a:solidFill>
                <a:latin typeface="Calibri" panose="22635452340000000000" pitchFamily="1"/>
              </a:rPr>
              <a:t>Changement </a:t>
            </a:r>
            <a:r>
              <a:rPr lang="fr-FR" sz="2400" b="1" dirty="0">
                <a:solidFill>
                  <a:srgbClr val="C00000"/>
                </a:solidFill>
                <a:latin typeface="Calibri" panose="22635452340000000000" pitchFamily="1"/>
              </a:rPr>
              <a:t>d’un élément substantiel au contrat de </a:t>
            </a:r>
            <a:r>
              <a:rPr lang="fr-FR" sz="2400" b="1" dirty="0" smtClean="0">
                <a:solidFill>
                  <a:srgbClr val="C00000"/>
                </a:solidFill>
                <a:latin typeface="Calibri" panose="22635452340000000000" pitchFamily="1"/>
              </a:rPr>
              <a:t>travail</a:t>
            </a:r>
            <a:endParaRPr lang="fr-FR" sz="2400" b="1" dirty="0">
              <a:solidFill>
                <a:srgbClr val="C00000"/>
              </a:solidFill>
              <a:latin typeface="Calibri" panose="22635452340000000000" pitchFamily="1"/>
            </a:endParaRPr>
          </a:p>
          <a:p>
            <a:pPr>
              <a:lnSpc>
                <a:spcPts val="2300"/>
              </a:lnSpc>
              <a:spcBef>
                <a:spcPts val="0"/>
              </a:spcBef>
              <a:buFont typeface="Symbol"/>
              <a:buChar char="·"/>
            </a:pPr>
            <a:r>
              <a:rPr lang="fr-FR" sz="2000" dirty="0">
                <a:solidFill>
                  <a:srgbClr val="000000"/>
                </a:solidFill>
                <a:latin typeface="Calibri" panose="22635452340000000000" pitchFamily="1"/>
              </a:rPr>
              <a:t>Changement </a:t>
            </a: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de </a:t>
            </a:r>
            <a:r>
              <a:rPr lang="fr-FR" sz="2000" b="1" dirty="0" smtClean="0">
                <a:solidFill>
                  <a:srgbClr val="000000"/>
                </a:solidFill>
                <a:latin typeface="Calibri" panose="22635452340000000000" pitchFamily="1"/>
              </a:rPr>
              <a:t>durée annuelle </a:t>
            </a: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de service: exemple: augmentation de la quotité de service pour les besoins du service</a:t>
            </a:r>
          </a:p>
          <a:p>
            <a:pPr>
              <a:lnSpc>
                <a:spcPts val="2300"/>
              </a:lnSpc>
              <a:spcBef>
                <a:spcPts val="0"/>
              </a:spcBef>
              <a:buFont typeface="Symbol"/>
              <a:buChar char="·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Changement </a:t>
            </a:r>
            <a:r>
              <a:rPr lang="fr-FR" sz="2000" b="1" dirty="0" smtClean="0">
                <a:solidFill>
                  <a:srgbClr val="000000"/>
                </a:solidFill>
                <a:latin typeface="Calibri" panose="22635452340000000000" pitchFamily="1"/>
              </a:rPr>
              <a:t>d’affectation PIAL</a:t>
            </a:r>
          </a:p>
          <a:p>
            <a:pPr>
              <a:lnSpc>
                <a:spcPts val="2300"/>
              </a:lnSpc>
              <a:spcBef>
                <a:spcPts val="0"/>
              </a:spcBef>
              <a:buFont typeface="Symbol"/>
              <a:buChar char="·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Changement de </a:t>
            </a:r>
            <a:r>
              <a:rPr lang="fr-FR" sz="2000" b="1" dirty="0" smtClean="0">
                <a:solidFill>
                  <a:srgbClr val="000000"/>
                </a:solidFill>
                <a:latin typeface="Calibri" panose="22635452340000000000" pitchFamily="1"/>
              </a:rPr>
              <a:t>résidence administrative</a:t>
            </a:r>
          </a:p>
        </p:txBody>
      </p:sp>
      <p:sp>
        <p:nvSpPr>
          <p:cNvPr id="168" name="Espace réservé du texte 167"/>
          <p:cNvSpPr>
            <a:spLocks noGrp="1"/>
          </p:cNvSpPr>
          <p:nvPr>
            <p:ph type="body" idx="10"/>
          </p:nvPr>
        </p:nvSpPr>
        <p:spPr>
          <a:xfrm>
            <a:off x="-76200" y="3476625"/>
            <a:ext cx="10487025" cy="723899"/>
          </a:xfrm>
        </p:spPr>
        <p:txBody>
          <a:bodyPr wrap="square" anchor="t">
            <a:spAutoFit/>
          </a:bodyPr>
          <a:lstStyle/>
          <a:p>
            <a:pPr marL="0" indent="0" algn="ctr">
              <a:lnSpc>
                <a:spcPts val="2500"/>
              </a:lnSpc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  <a:sym typeface="Wingdings" panose="05000000000000000000" pitchFamily="2" charset="2"/>
              </a:rPr>
              <a:t>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Notification </a:t>
            </a:r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par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l’employeur </a:t>
            </a:r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: un mois avant la prise d’effet </a:t>
            </a: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du changement</a:t>
            </a:r>
            <a:endParaRPr lang="fr-FR" sz="2400" b="1" dirty="0">
              <a:solidFill>
                <a:schemeClr val="accent6">
                  <a:lumMod val="7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69" name="Espace réservé du texte 168"/>
          <p:cNvSpPr>
            <a:spLocks noGrp="1"/>
          </p:cNvSpPr>
          <p:nvPr>
            <p:ph type="body" idx="10"/>
          </p:nvPr>
        </p:nvSpPr>
        <p:spPr>
          <a:xfrm>
            <a:off x="-76200" y="4514850"/>
            <a:ext cx="12109619" cy="2533649"/>
          </a:xfrm>
        </p:spPr>
        <p:txBody>
          <a:bodyPr wrap="square" anchor="t">
            <a:spAutoFit/>
          </a:bodyPr>
          <a:lstStyle/>
          <a:p>
            <a:pPr marL="571500" indent="-342900" algn="l">
              <a:lnSpc>
                <a:spcPts val="2100"/>
              </a:lnSpc>
              <a:spcBef>
                <a:spcPts val="36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C00000"/>
                </a:solidFill>
                <a:latin typeface="Calibri" panose="22635452340000000000" pitchFamily="1"/>
              </a:rPr>
              <a:t>Changement </a:t>
            </a:r>
            <a:r>
              <a:rPr lang="fr-FR" sz="2400" b="1" dirty="0">
                <a:solidFill>
                  <a:srgbClr val="C00000"/>
                </a:solidFill>
                <a:latin typeface="Calibri" panose="22635452340000000000" pitchFamily="1"/>
              </a:rPr>
              <a:t>d’un élément non substantiel au contrat de travail</a:t>
            </a:r>
          </a:p>
          <a:p>
            <a:pPr indent="-142875" algn="l">
              <a:lnSpc>
                <a:spcPts val="2300"/>
              </a:lnSpc>
              <a:spcBef>
                <a:spcPts val="0"/>
              </a:spcBef>
              <a:buFont typeface="Symbol"/>
              <a:buChar char="·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Changement </a:t>
            </a:r>
            <a:r>
              <a:rPr lang="fr-FR" sz="2000" b="1" dirty="0">
                <a:solidFill>
                  <a:srgbClr val="000000"/>
                </a:solidFill>
                <a:latin typeface="Calibri" panose="22635452340000000000" pitchFamily="1"/>
              </a:rPr>
              <a:t>d’élève accompagné</a:t>
            </a:r>
          </a:p>
          <a:p>
            <a:pPr indent="-142875" algn="l">
              <a:lnSpc>
                <a:spcPts val="2300"/>
              </a:lnSpc>
              <a:spcBef>
                <a:spcPts val="0"/>
              </a:spcBef>
              <a:buFont typeface="Symbol"/>
              <a:buChar char="·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Changement </a:t>
            </a:r>
            <a:r>
              <a:rPr lang="fr-FR" sz="2000" b="1" dirty="0">
                <a:solidFill>
                  <a:srgbClr val="000000"/>
                </a:solidFill>
                <a:latin typeface="Calibri" panose="22635452340000000000" pitchFamily="1"/>
              </a:rPr>
              <a:t>d’emploi du temps</a:t>
            </a:r>
          </a:p>
          <a:p>
            <a:pPr indent="-142875" algn="l">
              <a:lnSpc>
                <a:spcPts val="2700"/>
              </a:lnSpc>
              <a:spcBef>
                <a:spcPts val="0"/>
              </a:spcBef>
              <a:spcAft>
                <a:spcPts val="144"/>
              </a:spcAft>
              <a:buFont typeface="Symbol"/>
              <a:buChar char="·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Changement </a:t>
            </a:r>
            <a:r>
              <a:rPr lang="fr-FR" sz="2000" b="1" dirty="0">
                <a:solidFill>
                  <a:srgbClr val="000000"/>
                </a:solidFill>
                <a:latin typeface="Calibri" panose="22635452340000000000" pitchFamily="1"/>
              </a:rPr>
              <a:t>d’établissement</a:t>
            </a:r>
            <a:r>
              <a:rPr lang="fr-FR" sz="2000" dirty="0">
                <a:solidFill>
                  <a:srgbClr val="000000"/>
                </a:solidFill>
                <a:latin typeface="Calibri" panose="22635452340000000000" pitchFamily="1"/>
              </a:rPr>
              <a:t> (sans changement de résidence administrative</a:t>
            </a: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)</a:t>
            </a:r>
          </a:p>
          <a:p>
            <a:pPr marL="0" indent="0" algn="r">
              <a:lnSpc>
                <a:spcPts val="2700"/>
              </a:lnSpc>
              <a:spcAft>
                <a:spcPts val="144"/>
              </a:spcAft>
              <a:buNone/>
            </a:pPr>
            <a:endParaRPr lang="fr-FR" sz="11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2700"/>
              </a:lnSpc>
              <a:spcAft>
                <a:spcPts val="144"/>
              </a:spcAft>
              <a:buNone/>
            </a:pPr>
            <a:endParaRPr lang="fr-FR" sz="2000" dirty="0">
              <a:solidFill>
                <a:srgbClr val="000000"/>
              </a:solidFill>
              <a:latin typeface="Calibri" panose="22635452340000000000" pitchFamily="1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199" y="5800725"/>
            <a:ext cx="10239375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2500"/>
              </a:lnSpc>
              <a:spcAft>
                <a:spcPts val="144"/>
              </a:spcAft>
              <a:buFont typeface="Wingdings" panose="05000000000000000000" pitchFamily="2" charset="2"/>
              <a:buChar char="à"/>
            </a:pPr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  <a:latin typeface="Calibri" panose="22635452340000000000" pitchFamily="1"/>
              </a:rPr>
              <a:t>Changements établis par le pilote du PIAL: pas de délai pour la prise d’effet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467973" y="6452475"/>
            <a:ext cx="1565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15   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Espace réservé du texte 150"/>
          <p:cNvSpPr>
            <a:spLocks noGrp="1"/>
          </p:cNvSpPr>
          <p:nvPr>
            <p:ph type="body" idx="10"/>
          </p:nvPr>
        </p:nvSpPr>
        <p:spPr>
          <a:xfrm>
            <a:off x="1066800" y="1619250"/>
            <a:ext cx="10521950" cy="4742180"/>
          </a:xfrm>
        </p:spPr>
        <p:txBody>
          <a:bodyPr wrap="square" anchor="t">
            <a:spAutoFit/>
          </a:bodyPr>
          <a:lstStyle/>
          <a:p>
            <a:pPr marL="0" indent="0" algn="l">
              <a:lnSpc>
                <a:spcPts val="3600"/>
              </a:lnSpc>
              <a:spcBef>
                <a:spcPts val="36"/>
              </a:spcBef>
              <a:buNone/>
            </a:pPr>
            <a:endParaRPr lang="fr-FR" sz="2650" b="1" u="sng" dirty="0" smtClean="0">
              <a:solidFill>
                <a:srgbClr val="5AB88F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600"/>
              </a:lnSpc>
              <a:spcBef>
                <a:spcPts val="36"/>
              </a:spcBef>
              <a:buNone/>
            </a:pPr>
            <a:r>
              <a:rPr lang="fr-FR" sz="2650" b="1" u="sng" dirty="0" smtClean="0">
                <a:solidFill>
                  <a:srgbClr val="C00000"/>
                </a:solidFill>
                <a:latin typeface="Calibri" panose="22635452340000000000" pitchFamily="1"/>
              </a:rPr>
              <a:t>6. Sorties scolaires</a:t>
            </a:r>
          </a:p>
          <a:p>
            <a:pPr marL="0" indent="0" algn="l">
              <a:lnSpc>
                <a:spcPts val="3600"/>
              </a:lnSpc>
              <a:spcBef>
                <a:spcPts val="36"/>
              </a:spcBef>
              <a:buNone/>
            </a:pPr>
            <a:endParaRPr lang="fr-FR" sz="2650" b="1" u="sng" dirty="0">
              <a:solidFill>
                <a:srgbClr val="5AB88F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Ordre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de mission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au préalable établi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(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selon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modèle)</a:t>
            </a: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endParaRPr lang="fr-FR" sz="2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Participation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uniquement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si un ou des élèves ont une notification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MDPSH pour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un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accompagnement</a:t>
            </a: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Non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comptabilisé comme personnel dans le taux d’encadrement</a:t>
            </a:r>
          </a:p>
          <a:p>
            <a:pPr indent="0">
              <a:lnSpc>
                <a:spcPts val="3100"/>
              </a:lnSpc>
              <a:spcBef>
                <a:spcPts val="72"/>
              </a:spcBef>
              <a:buNone/>
            </a:pP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3100"/>
              </a:lnSpc>
              <a:spcBef>
                <a:spcPts val="72"/>
              </a:spcBef>
              <a:buNone/>
            </a:pPr>
            <a:fld id="{7773B14F-F7F1-4B3A-A1EB-9B7201B46778}" type="slidenum">
              <a:rPr lang="fr-FR" sz="1100" b="1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pPr indent="0" algn="r">
                <a:lnSpc>
                  <a:spcPts val="3100"/>
                </a:lnSpc>
                <a:spcBef>
                  <a:spcPts val="72"/>
                </a:spcBef>
                <a:buNone/>
              </a:pPr>
              <a:t>17</a:t>
            </a:fld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53" name="Espace réservé du texte 152"/>
          <p:cNvSpPr>
            <a:spLocks noGrp="1"/>
          </p:cNvSpPr>
          <p:nvPr>
            <p:ph type="body" idx="10"/>
          </p:nvPr>
        </p:nvSpPr>
        <p:spPr>
          <a:xfrm>
            <a:off x="11118850" y="6495415"/>
            <a:ext cx="14033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Espace réservé du texte 182"/>
          <p:cNvSpPr>
            <a:spLocks noGrp="1"/>
          </p:cNvSpPr>
          <p:nvPr>
            <p:ph type="body" idx="10"/>
          </p:nvPr>
        </p:nvSpPr>
        <p:spPr>
          <a:xfrm>
            <a:off x="1066800" y="1752600"/>
            <a:ext cx="10521950" cy="4321810"/>
          </a:xfrm>
        </p:spPr>
        <p:txBody>
          <a:bodyPr anchor="t">
            <a:spAutoFit/>
          </a:bodyPr>
          <a:lstStyle/>
          <a:p>
            <a:pPr marL="0" indent="0">
              <a:lnSpc>
                <a:spcPts val="3200"/>
              </a:lnSpc>
              <a:buNone/>
            </a:pPr>
            <a:endParaRPr lang="fr-FR" sz="2650" b="1" u="sng" dirty="0" smtClean="0">
              <a:solidFill>
                <a:srgbClr val="5AB88F"/>
              </a:solidFill>
              <a:latin typeface="Calibri" panose="22635452340000000000" pitchFamily="1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fr-FR" sz="265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7. </a:t>
            </a:r>
            <a:r>
              <a:rPr lang="fr-FR" sz="2650" b="1" u="sng" dirty="0">
                <a:solidFill>
                  <a:srgbClr val="A30D1B"/>
                </a:solidFill>
                <a:latin typeface="Calibri" panose="22635452340000000000" pitchFamily="1"/>
              </a:rPr>
              <a:t>Bulletins de </a:t>
            </a:r>
            <a:r>
              <a:rPr lang="fr-FR" sz="265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salaire (pour les AESH en CDI)</a:t>
            </a:r>
            <a:endParaRPr lang="fr-FR" sz="2650" b="1" u="sng" dirty="0">
              <a:solidFill>
                <a:srgbClr val="A30D1B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2700"/>
              </a:lnSpc>
              <a:buNone/>
            </a:pPr>
            <a:r>
              <a:rPr lang="fr-FR" sz="2200" dirty="0">
                <a:latin typeface="Calibri" panose="22635452340000000000" pitchFamily="1"/>
              </a:rPr>
              <a:t>Créer son espace </a:t>
            </a:r>
            <a:r>
              <a:rPr lang="fr-FR" sz="2200" dirty="0" smtClean="0">
                <a:latin typeface="Calibri" panose="22635452340000000000" pitchFamily="1"/>
              </a:rPr>
              <a:t>sécurisé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sur l’ENSAP :</a:t>
            </a:r>
            <a:r>
              <a:rPr lang="fr-FR" sz="2200" b="1" u="sng" dirty="0" smtClean="0">
                <a:solidFill>
                  <a:srgbClr val="0000FF"/>
                </a:solidFill>
                <a:latin typeface="Calibri" panose="22635452340000000000" pitchFamily="1"/>
              </a:rPr>
              <a:t>https://ensap.gouv.fr/web/</a:t>
            </a:r>
            <a:r>
              <a:rPr lang="fr-FR" sz="2200" b="1" u="sng" dirty="0" err="1" smtClean="0">
                <a:solidFill>
                  <a:srgbClr val="0000FF"/>
                </a:solidFill>
                <a:latin typeface="Calibri" panose="22635452340000000000" pitchFamily="1"/>
              </a:rPr>
              <a:t>accueilnonconnecte</a:t>
            </a:r>
            <a:r>
              <a:rPr lang="fr-FR" sz="2200" b="1" u="sng" dirty="0" smtClean="0">
                <a:solidFill>
                  <a:srgbClr val="0000FF"/>
                </a:solidFill>
                <a:latin typeface="Calibri" panose="22635452340000000000" pitchFamily="1"/>
              </a:rPr>
              <a:t> </a:t>
            </a:r>
            <a:r>
              <a:rPr lang="fr-FR" sz="2150" b="1" dirty="0" smtClean="0">
                <a:solidFill>
                  <a:srgbClr val="000000"/>
                </a:solidFill>
                <a:latin typeface="Calibri" panose="22635452340000000000" pitchFamily="1"/>
              </a:rPr>
              <a:t>avec </a:t>
            </a:r>
            <a:r>
              <a:rPr lang="fr-FR" sz="2200" b="1" u="sng" dirty="0" smtClean="0">
                <a:solidFill>
                  <a:srgbClr val="000000"/>
                </a:solidFill>
                <a:latin typeface="Calibri" panose="22635452340000000000" pitchFamily="1"/>
              </a:rPr>
              <a:t>son numéro de sécurité sociale </a:t>
            </a:r>
            <a:r>
              <a:rPr lang="fr-FR" sz="2150" b="1" dirty="0" smtClean="0">
                <a:solidFill>
                  <a:srgbClr val="000000"/>
                </a:solidFill>
                <a:latin typeface="Calibri" panose="22635452340000000000" pitchFamily="1"/>
              </a:rPr>
              <a:t> et </a:t>
            </a:r>
            <a:r>
              <a:rPr lang="fr-FR" sz="2200" b="1" u="sng" dirty="0" smtClean="0">
                <a:solidFill>
                  <a:srgbClr val="000000"/>
                </a:solidFill>
                <a:latin typeface="Calibri" panose="22635452340000000000" pitchFamily="1"/>
              </a:rPr>
              <a:t>nom de naissance</a:t>
            </a:r>
          </a:p>
          <a:p>
            <a:pPr marL="0" indent="0" algn="l">
              <a:lnSpc>
                <a:spcPts val="2700"/>
              </a:lnSpc>
              <a:buNone/>
            </a:pPr>
            <a:endParaRPr lang="fr-FR" sz="2200" b="1" u="sng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300"/>
              </a:lnSpc>
              <a:spcBef>
                <a:spcPts val="288"/>
              </a:spcBef>
              <a:buNone/>
            </a:pPr>
            <a:r>
              <a:rPr lang="fr-FR" sz="265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8. Adresse </a:t>
            </a:r>
            <a:r>
              <a:rPr lang="fr-FR" sz="2650" b="1" u="sng" dirty="0">
                <a:solidFill>
                  <a:srgbClr val="A30D1B"/>
                </a:solidFill>
                <a:latin typeface="Calibri" panose="22635452340000000000" pitchFamily="1"/>
              </a:rPr>
              <a:t>mail académique</a:t>
            </a:r>
          </a:p>
          <a:p>
            <a:pPr marL="0" indent="0" algn="l">
              <a:lnSpc>
                <a:spcPts val="2700"/>
              </a:lnSpc>
              <a:buNone/>
            </a:pP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Accès à votre adresse mail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académique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:</a:t>
            </a:r>
            <a:r>
              <a:rPr lang="fr-FR" sz="2200" b="1" u="sng" dirty="0" smtClean="0">
                <a:solidFill>
                  <a:srgbClr val="0000FF"/>
                </a:solidFill>
                <a:latin typeface="Calibri" panose="22635452340000000000" pitchFamily="1"/>
              </a:rPr>
              <a:t>https</a:t>
            </a:r>
            <a:r>
              <a:rPr lang="fr-FR" sz="2200" b="1" u="sng" dirty="0">
                <a:solidFill>
                  <a:srgbClr val="0000FF"/>
                </a:solidFill>
                <a:latin typeface="Calibri" panose="22635452340000000000" pitchFamily="1"/>
              </a:rPr>
              <a:t>://mamamia.ac-toulouse.fr/</a:t>
            </a:r>
          </a:p>
          <a:p>
            <a:pPr marL="0" indent="0" algn="r">
              <a:lnSpc>
                <a:spcPts val="2700"/>
              </a:lnSpc>
              <a:spcAft>
                <a:spcPts val="144"/>
              </a:spcAft>
              <a:buNone/>
            </a:pPr>
            <a:fld id="{20210288-FD12-4C06-A7FD-8374991167DC}" type="slidenum">
              <a:rPr lang="fr-FR" sz="1100" b="1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pPr marL="0" indent="0" algn="r">
                <a:lnSpc>
                  <a:spcPts val="2700"/>
                </a:lnSpc>
                <a:spcAft>
                  <a:spcPts val="144"/>
                </a:spcAft>
                <a:buNone/>
              </a:pPr>
              <a:t>18</a:t>
            </a:fld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85" name="Espace réservé du texte 184"/>
          <p:cNvSpPr>
            <a:spLocks noGrp="1"/>
          </p:cNvSpPr>
          <p:nvPr>
            <p:ph type="body" idx="10"/>
          </p:nvPr>
        </p:nvSpPr>
        <p:spPr>
          <a:xfrm>
            <a:off x="11118850" y="6495415"/>
            <a:ext cx="140335" cy="103505"/>
          </a:xfrm>
        </p:spPr>
        <p:txBody>
          <a:bodyPr anchor="t">
            <a:spAutoFit/>
          </a:bodyPr>
          <a:lstStyle/>
          <a:p>
            <a:pPr algn="l">
              <a:lnSpc>
                <a:spcPts val="900"/>
              </a:lnSpc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Espace réservé du texte 191"/>
          <p:cNvSpPr>
            <a:spLocks noGrp="1"/>
          </p:cNvSpPr>
          <p:nvPr>
            <p:ph type="body" idx="10"/>
          </p:nvPr>
        </p:nvSpPr>
        <p:spPr>
          <a:xfrm>
            <a:off x="847725" y="1381125"/>
            <a:ext cx="10741025" cy="5111115"/>
          </a:xfrm>
        </p:spPr>
        <p:txBody>
          <a:bodyPr wrap="square" anchor="t">
            <a:spAutoFit/>
          </a:bodyPr>
          <a:lstStyle/>
          <a:p>
            <a:pPr marL="0" indent="0" algn="l">
              <a:lnSpc>
                <a:spcPts val="3600"/>
              </a:lnSpc>
              <a:spcBef>
                <a:spcPts val="36"/>
              </a:spcBef>
              <a:buNone/>
            </a:pPr>
            <a:r>
              <a:rPr lang="fr-FR" sz="285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9. Frais de déplacement</a:t>
            </a:r>
          </a:p>
          <a:p>
            <a:pPr marL="0" indent="0" algn="l">
              <a:lnSpc>
                <a:spcPts val="3600"/>
              </a:lnSpc>
              <a:spcBef>
                <a:spcPts val="36"/>
              </a:spcBef>
              <a:buNone/>
            </a:pPr>
            <a:endParaRPr lang="fr-FR" sz="2850" b="1" u="sng" dirty="0" smtClean="0">
              <a:solidFill>
                <a:srgbClr val="A30D1B"/>
              </a:solidFill>
              <a:latin typeface="Calibri" panose="22635452340000000000" pitchFamily="1"/>
            </a:endParaRPr>
          </a:p>
          <a:p>
            <a:pPr algn="l">
              <a:lnSpc>
                <a:spcPts val="3600"/>
              </a:lnSpc>
              <a:spcBef>
                <a:spcPts val="36"/>
              </a:spcBef>
              <a:buFont typeface="Wingdings" panose="05000000000000000000" pitchFamily="2" charset="2"/>
              <a:buChar char="Ø"/>
            </a:pPr>
            <a:r>
              <a:rPr lang="fr-FR" sz="2850" b="1" u="sng" dirty="0">
                <a:solidFill>
                  <a:srgbClr val="A30D1B"/>
                </a:solidFill>
                <a:latin typeface="Calibri" panose="22635452340000000000" pitchFamily="1"/>
              </a:rPr>
              <a:t>Remboursement des frais de déplacement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Pour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les formations (avec convocation)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Pour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les déplacements hors de votre résidence administrative (avec ordre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de mission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)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Pour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les personnels en service partagé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au cours d’une même journée entre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plusieurs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établissements (en cas d’absence de transport en commun pour les communes limitrophes) </a:t>
            </a:r>
          </a:p>
          <a:p>
            <a:pPr indent="0" algn="l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>
              <a:lnSpc>
                <a:spcPts val="3600"/>
              </a:lnSpc>
              <a:spcBef>
                <a:spcPts val="36"/>
              </a:spcBef>
              <a:buFont typeface="Wingdings" panose="05000000000000000000" pitchFamily="2" charset="2"/>
              <a:buChar char="Ø"/>
            </a:pPr>
            <a:r>
              <a:rPr lang="fr-FR" sz="2850" b="1" u="sng" dirty="0">
                <a:solidFill>
                  <a:srgbClr val="A30D1B"/>
                </a:solidFill>
                <a:latin typeface="Calibri" panose="22635452340000000000" pitchFamily="1"/>
              </a:rPr>
              <a:t>Procédure concernant le remboursement des frais de déplacement</a:t>
            </a:r>
          </a:p>
          <a:p>
            <a:pPr indent="38100">
              <a:lnSpc>
                <a:spcPts val="3600"/>
              </a:lnSpc>
              <a:spcBef>
                <a:spcPts val="792"/>
              </a:spcBef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Transmise ultérieurement par les services de la DAG</a:t>
            </a: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3000"/>
              </a:lnSpc>
              <a:spcBef>
                <a:spcPts val="72"/>
              </a:spcBef>
              <a:buNone/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18</a:t>
            </a:r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194" name="Espace réservé du texte 193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40335" cy="106680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idx="10"/>
          </p:nvPr>
        </p:nvSpPr>
        <p:spPr>
          <a:xfrm>
            <a:off x="692150" y="655320"/>
            <a:ext cx="10528300" cy="524510"/>
          </a:xfrm>
        </p:spPr>
        <p:txBody>
          <a:bodyPr anchor="t">
            <a:spAutoFit/>
          </a:bodyPr>
          <a:lstStyle/>
          <a:p>
            <a:pPr indent="0" algn="ctr">
              <a:lnSpc>
                <a:spcPts val="3200"/>
              </a:lnSpc>
              <a:spcBef>
                <a:spcPts val="108"/>
              </a:spcBef>
              <a:spcAft>
                <a:spcPts val="72"/>
              </a:spcAft>
              <a:buNone/>
            </a:pPr>
            <a:r>
              <a:rPr lang="fr-FR" sz="4050" b="1" u="sng" dirty="0">
                <a:solidFill>
                  <a:srgbClr val="A30D1B"/>
                </a:solidFill>
                <a:latin typeface="Calibri Light" panose="22635452340000000000" pitchFamily="1"/>
              </a:rPr>
              <a:t>SOMMAIRE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idx="10"/>
          </p:nvPr>
        </p:nvSpPr>
        <p:spPr>
          <a:xfrm>
            <a:off x="828676" y="1190625"/>
            <a:ext cx="10391774" cy="5301615"/>
          </a:xfrm>
        </p:spPr>
        <p:txBody>
          <a:bodyPr wrap="square" anchor="t">
            <a:spAutoFit/>
          </a:bodyPr>
          <a:lstStyle/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endParaRPr lang="fr-FR" sz="2950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sz="2950" b="1" dirty="0" smtClean="0">
                <a:solidFill>
                  <a:srgbClr val="C00000"/>
                </a:solidFill>
                <a:latin typeface="Calibri" panose="22635452340000000000" pitchFamily="1"/>
              </a:rPr>
              <a:t>   </a:t>
            </a:r>
            <a:r>
              <a:rPr lang="fr-FR" b="1" dirty="0" smtClean="0">
                <a:solidFill>
                  <a:srgbClr val="C00000"/>
                </a:solidFill>
                <a:latin typeface="Calibri" panose="22635452340000000000" pitchFamily="1"/>
              </a:rPr>
              <a:t>Votre statut</a:t>
            </a: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b="1" dirty="0" smtClean="0">
                <a:solidFill>
                  <a:srgbClr val="C00000"/>
                </a:solidFill>
                <a:latin typeface="Calibri" panose="22635452340000000000" pitchFamily="1"/>
              </a:rPr>
              <a:t>  Votre employeur</a:t>
            </a: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b="1" dirty="0" smtClean="0">
                <a:solidFill>
                  <a:srgbClr val="C00000"/>
                </a:solidFill>
                <a:latin typeface="Calibri" panose="22635452340000000000" pitchFamily="1"/>
              </a:rPr>
              <a:t> Vos missions</a:t>
            </a: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r>
              <a:rPr lang="fr-FR" b="1" dirty="0" smtClean="0">
                <a:solidFill>
                  <a:srgbClr val="C00000"/>
                </a:solidFill>
                <a:latin typeface="Calibri" panose="22635452340000000000" pitchFamily="1"/>
              </a:rPr>
              <a:t>Votre contrat</a:t>
            </a:r>
          </a:p>
          <a:p>
            <a:pPr indent="0" algn="l">
              <a:lnSpc>
                <a:spcPts val="1900"/>
              </a:lnSpc>
              <a:spcBef>
                <a:spcPts val="720"/>
              </a:spcBef>
              <a:spcAft>
                <a:spcPts val="0"/>
              </a:spcAft>
              <a:buFont typeface="Calibri"/>
              <a:buAutoNum type="romanUcPeriod"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Durée</a:t>
            </a: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Temps de travail</a:t>
            </a: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Affectation</a:t>
            </a: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Résidence administrative</a:t>
            </a: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Rémunération</a:t>
            </a:r>
          </a:p>
          <a:p>
            <a:pPr marL="628650" indent="85725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Droits et obligations</a:t>
            </a: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628650" indent="8572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endParaRPr lang="fr-FR" sz="2000" dirty="0" smtClean="0">
              <a:solidFill>
                <a:srgbClr val="000000"/>
              </a:solidFill>
              <a:latin typeface="Calibri" panose="22635452340000000000" pitchFamily="1"/>
            </a:endParaRP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idx="10"/>
          </p:nvPr>
        </p:nvSpPr>
        <p:spPr>
          <a:xfrm>
            <a:off x="11189335" y="6492240"/>
            <a:ext cx="66675" cy="103505"/>
          </a:xfrm>
        </p:spPr>
        <p:txBody>
          <a:bodyPr anchor="t">
            <a:spAutoFit/>
          </a:bodyPr>
          <a:lstStyle/>
          <a:p>
            <a:pPr indent="0" algn="l"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 smtClean="0">
                <a:solidFill>
                  <a:srgbClr val="888888"/>
                </a:solidFill>
                <a:latin typeface="Calibri" panose="22635452340000000000" pitchFamily="1"/>
              </a:rPr>
              <a:t>2    </a:t>
            </a:r>
          </a:p>
          <a:p>
            <a:pPr indent="0" algn="l"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  <a:p>
            <a:pPr indent="0" algn="l">
              <a:lnSpc>
                <a:spcPts val="9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Espace réservé du texte 200"/>
          <p:cNvSpPr>
            <a:spLocks noGrp="1"/>
          </p:cNvSpPr>
          <p:nvPr>
            <p:ph type="body" idx="10"/>
          </p:nvPr>
        </p:nvSpPr>
        <p:spPr>
          <a:xfrm>
            <a:off x="536575" y="1733551"/>
            <a:ext cx="11052175" cy="4340860"/>
          </a:xfrm>
        </p:spPr>
        <p:txBody>
          <a:bodyPr wrap="square" anchor="t">
            <a:spAutoFit/>
          </a:bodyPr>
          <a:lstStyle/>
          <a:p>
            <a:pPr marL="0" indent="0" algn="l">
              <a:lnSpc>
                <a:spcPts val="2600"/>
              </a:lnSpc>
              <a:spcBef>
                <a:spcPts val="180"/>
              </a:spcBef>
              <a:buNone/>
            </a:pPr>
            <a:r>
              <a:rPr lang="fr-FR" sz="28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10. L’entretien professionnel</a:t>
            </a:r>
          </a:p>
          <a:p>
            <a:pPr marL="0" indent="0" algn="l">
              <a:lnSpc>
                <a:spcPts val="2600"/>
              </a:lnSpc>
              <a:spcBef>
                <a:spcPts val="180"/>
              </a:spcBef>
              <a:buNone/>
            </a:pPr>
            <a:endParaRPr lang="fr-FR" sz="2800" b="1" u="sng" dirty="0" smtClean="0">
              <a:solidFill>
                <a:srgbClr val="5AB88F"/>
              </a:solidFill>
              <a:latin typeface="Calibri" panose="22635452340000000000" pitchFamily="1"/>
            </a:endParaRP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Au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moins tous les 3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ans</a:t>
            </a: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Permet d’apprécier la valeur professionnelle de l’AESH</a:t>
            </a: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Information par écrit 15 jours avant l’entretien (date, heure et lieu)</a:t>
            </a:r>
          </a:p>
          <a:p>
            <a:pPr indent="0">
              <a:lnSpc>
                <a:spcPts val="3000"/>
              </a:lnSpc>
              <a:spcBef>
                <a:spcPts val="72"/>
              </a:spcBef>
              <a:buFont typeface="Symbol"/>
              <a:buChar char="·"/>
            </a:pP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30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 Conduit par 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l’Inspecteur de l’Education nationale du 1</a:t>
            </a:r>
            <a:r>
              <a:rPr lang="fr-FR" sz="2400" b="1" baseline="30000" dirty="0">
                <a:solidFill>
                  <a:srgbClr val="000000"/>
                </a:solidFill>
                <a:latin typeface="Calibri" panose="22635452340000000000" pitchFamily="1"/>
              </a:rPr>
              <a:t>er</a:t>
            </a: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 degré ou le chef d’établissement</a:t>
            </a:r>
          </a:p>
          <a:p>
            <a:pPr indent="0">
              <a:lnSpc>
                <a:spcPts val="3000"/>
              </a:lnSpc>
              <a:spcBef>
                <a:spcPts val="72"/>
              </a:spcBef>
              <a:spcAft>
                <a:spcPts val="2160"/>
              </a:spcAft>
              <a:buNone/>
            </a:pP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3000"/>
              </a:lnSpc>
              <a:spcBef>
                <a:spcPts val="72"/>
              </a:spcBef>
              <a:spcAft>
                <a:spcPts val="2160"/>
              </a:spcAft>
              <a:buNone/>
            </a:pPr>
            <a:endParaRPr lang="fr-FR" sz="2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3000"/>
              </a:lnSpc>
              <a:spcBef>
                <a:spcPts val="72"/>
              </a:spcBef>
              <a:spcAft>
                <a:spcPts val="2160"/>
              </a:spcAft>
              <a:buNone/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19</a:t>
            </a:r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203" name="Espace réservé du texte 202"/>
          <p:cNvSpPr>
            <a:spLocks noGrp="1"/>
          </p:cNvSpPr>
          <p:nvPr>
            <p:ph type="body" idx="10"/>
          </p:nvPr>
        </p:nvSpPr>
        <p:spPr>
          <a:xfrm>
            <a:off x="11118850" y="6492240"/>
            <a:ext cx="137160" cy="106680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45162" y="6492240"/>
            <a:ext cx="8880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>
          <a:xfrm>
            <a:off x="561975" y="1984375"/>
            <a:ext cx="11026775" cy="4090035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Espace réservé du texte 209"/>
          <p:cNvSpPr>
            <a:spLocks noGrp="1"/>
          </p:cNvSpPr>
          <p:nvPr>
            <p:ph type="body" idx="10"/>
          </p:nvPr>
        </p:nvSpPr>
        <p:spPr>
          <a:xfrm>
            <a:off x="1066800" y="2008505"/>
            <a:ext cx="10521950" cy="3999230"/>
          </a:xfrm>
        </p:spPr>
        <p:txBody>
          <a:bodyPr anchor="t">
            <a:spAutoFit/>
          </a:bodyPr>
          <a:lstStyle/>
          <a:p>
            <a:pPr marL="0" indent="0">
              <a:lnSpc>
                <a:spcPts val="2600"/>
              </a:lnSpc>
              <a:spcBef>
                <a:spcPts val="180"/>
              </a:spcBef>
              <a:spcAft>
                <a:spcPts val="0"/>
              </a:spcAft>
              <a:buNone/>
            </a:pPr>
            <a:r>
              <a:rPr lang="fr-FR" b="1" u="sng" dirty="0" smtClean="0">
                <a:solidFill>
                  <a:srgbClr val="A30D1B"/>
                </a:solidFill>
                <a:latin typeface="Calibri" panose="22635452340000000000" pitchFamily="1"/>
              </a:rPr>
              <a:t>11. Formations</a:t>
            </a:r>
          </a:p>
          <a:p>
            <a:pPr marL="0" indent="0">
              <a:lnSpc>
                <a:spcPts val="2600"/>
              </a:lnSpc>
              <a:spcBef>
                <a:spcPts val="180"/>
              </a:spcBef>
              <a:spcAft>
                <a:spcPts val="0"/>
              </a:spcAft>
              <a:buNone/>
            </a:pPr>
            <a:endParaRPr lang="fr-FR" b="1" u="sng" dirty="0">
              <a:solidFill>
                <a:srgbClr val="5AB88F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324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Formation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d’adaptation à </a:t>
            </a: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l’emploi </a:t>
            </a:r>
            <a:r>
              <a:rPr lang="fr-FR" sz="2450" b="1" dirty="0" smtClean="0">
                <a:solidFill>
                  <a:srgbClr val="000000"/>
                </a:solidFill>
                <a:latin typeface="Calibri" panose="22635452340000000000" pitchFamily="1"/>
              </a:rPr>
              <a:t>: </a:t>
            </a:r>
            <a:r>
              <a:rPr lang="fr-FR" sz="2450" b="1" dirty="0">
                <a:solidFill>
                  <a:srgbClr val="000000"/>
                </a:solidFill>
                <a:latin typeface="Calibri" panose="22635452340000000000" pitchFamily="1"/>
              </a:rPr>
              <a:t>60 </a:t>
            </a:r>
            <a:r>
              <a:rPr lang="fr-FR" sz="2450" b="1" dirty="0" smtClean="0">
                <a:solidFill>
                  <a:srgbClr val="000000"/>
                </a:solidFill>
                <a:latin typeface="Calibri" panose="22635452340000000000" pitchFamily="1"/>
              </a:rPr>
              <a:t>heures</a:t>
            </a:r>
          </a:p>
          <a:p>
            <a:pPr indent="0" algn="l">
              <a:lnSpc>
                <a:spcPts val="3100"/>
              </a:lnSpc>
              <a:spcBef>
                <a:spcPts val="324"/>
              </a:spcBef>
              <a:spcAft>
                <a:spcPts val="0"/>
              </a:spcAft>
              <a:buFont typeface="Symbol"/>
              <a:buChar char="·"/>
            </a:pPr>
            <a:endParaRPr lang="fr-FR" sz="245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2400"/>
              </a:lnSpc>
              <a:spcBef>
                <a:spcPts val="180"/>
              </a:spcBef>
              <a:spcAft>
                <a:spcPts val="0"/>
              </a:spcAft>
              <a:buFont typeface="Symbol"/>
              <a:buChar char="·"/>
            </a:pPr>
            <a:r>
              <a:rPr lang="fr-FR" sz="2400" dirty="0" smtClean="0">
                <a:solidFill>
                  <a:srgbClr val="000000"/>
                </a:solidFill>
                <a:latin typeface="Calibri" panose="22635452340000000000" pitchFamily="1"/>
              </a:rPr>
              <a:t> Formation </a:t>
            </a:r>
            <a:r>
              <a:rPr lang="fr-FR" sz="2400" dirty="0">
                <a:solidFill>
                  <a:srgbClr val="000000"/>
                </a:solidFill>
                <a:latin typeface="Calibri" panose="22635452340000000000" pitchFamily="1"/>
              </a:rPr>
              <a:t>continue: </a:t>
            </a:r>
            <a:r>
              <a:rPr lang="fr-FR" sz="2450" b="1" dirty="0">
                <a:solidFill>
                  <a:srgbClr val="000000"/>
                </a:solidFill>
                <a:latin typeface="Calibri" panose="22635452340000000000" pitchFamily="1"/>
              </a:rPr>
              <a:t>plan académique de formation </a:t>
            </a:r>
            <a:r>
              <a:rPr lang="fr-FR" sz="2450" b="1" dirty="0" smtClean="0">
                <a:solidFill>
                  <a:srgbClr val="000000"/>
                </a:solidFill>
                <a:latin typeface="Calibri" panose="22635452340000000000" pitchFamily="1"/>
              </a:rPr>
              <a:t>– PRAF</a:t>
            </a:r>
          </a:p>
          <a:p>
            <a:pPr indent="0" algn="l">
              <a:lnSpc>
                <a:spcPts val="2400"/>
              </a:lnSpc>
              <a:spcBef>
                <a:spcPts val="180"/>
              </a:spcBef>
              <a:spcAft>
                <a:spcPts val="0"/>
              </a:spcAft>
              <a:buFont typeface="Symbol"/>
              <a:buChar char="·"/>
            </a:pPr>
            <a:endParaRPr lang="fr-FR" sz="245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endParaRPr lang="fr-FR" sz="2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endParaRPr lang="fr-FR" sz="2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endParaRPr lang="fr-FR" sz="24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l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None/>
            </a:pPr>
            <a:endParaRPr lang="fr-FR" sz="2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3100"/>
              </a:lnSpc>
              <a:spcBef>
                <a:spcPts val="108"/>
              </a:spcBef>
              <a:spcAft>
                <a:spcPts val="0"/>
              </a:spcAft>
              <a:buNone/>
            </a:pPr>
            <a:r>
              <a:rPr lang="fr-FR" sz="1100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20</a:t>
            </a:r>
            <a:endParaRPr lang="fr-FR" sz="1100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212" name="Espace réservé du texte 211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6050" cy="106680"/>
          </a:xfrm>
        </p:spPr>
        <p:txBody>
          <a:bodyPr anchor="t">
            <a:spAutoFit/>
          </a:bodyPr>
          <a:lstStyle/>
          <a:p>
            <a:pPr marL="0" indent="0" algn="r">
              <a:lnSpc>
                <a:spcPts val="1000"/>
              </a:lnSpc>
              <a:buNone/>
            </a:pPr>
            <a:endParaRPr lang="fr-FR" sz="11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8880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1877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Espace réservé du texte 219"/>
          <p:cNvSpPr>
            <a:spLocks noGrp="1"/>
          </p:cNvSpPr>
          <p:nvPr>
            <p:ph type="body" idx="10"/>
          </p:nvPr>
        </p:nvSpPr>
        <p:spPr>
          <a:xfrm>
            <a:off x="354647" y="1304924"/>
            <a:ext cx="10446703" cy="4867275"/>
          </a:xfrm>
        </p:spPr>
        <p:txBody>
          <a:bodyPr wrap="square" anchor="t">
            <a:spAutoFit/>
          </a:bodyPr>
          <a:lstStyle/>
          <a:p>
            <a:pPr marL="0" indent="0" algn="l">
              <a:lnSpc>
                <a:spcPts val="2400"/>
              </a:lnSpc>
              <a:spcBef>
                <a:spcPts val="252"/>
              </a:spcBef>
              <a:buNone/>
            </a:pPr>
            <a:endParaRPr lang="fr-FR" sz="1400" dirty="0" smtClean="0">
              <a:solidFill>
                <a:srgbClr val="5AB88F"/>
              </a:solidFill>
              <a:latin typeface="Times New Roman" panose="22635452340000000000" pitchFamily="1"/>
            </a:endParaRPr>
          </a:p>
          <a:p>
            <a:pPr marL="0" indent="0" algn="just">
              <a:lnSpc>
                <a:spcPts val="2400"/>
              </a:lnSpc>
              <a:spcBef>
                <a:spcPts val="252"/>
              </a:spcBef>
              <a:buNone/>
            </a:pPr>
            <a:r>
              <a:rPr lang="fr-FR" sz="1400" dirty="0" smtClean="0">
                <a:solidFill>
                  <a:srgbClr val="5AB88F"/>
                </a:solidFill>
                <a:latin typeface="Times New Roman" panose="22635452340000000000" pitchFamily="1"/>
              </a:rPr>
              <a:t> </a:t>
            </a: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12. </a:t>
            </a:r>
            <a:r>
              <a:rPr lang="fr-FR" sz="2400" b="1" u="sng" dirty="0">
                <a:solidFill>
                  <a:srgbClr val="A30D1B"/>
                </a:solidFill>
                <a:latin typeface="Calibri" panose="22635452340000000000" pitchFamily="1"/>
              </a:rPr>
              <a:t>Sanctions </a:t>
            </a:r>
            <a:endParaRPr lang="fr-FR" sz="2400" b="1" u="sng" dirty="0" smtClean="0">
              <a:solidFill>
                <a:srgbClr val="A30D1B"/>
              </a:solidFill>
              <a:latin typeface="Calibri" panose="22635452340000000000" pitchFamily="1"/>
            </a:endParaRPr>
          </a:p>
          <a:p>
            <a:pPr marL="0" indent="0" algn="just">
              <a:lnSpc>
                <a:spcPts val="2400"/>
              </a:lnSpc>
              <a:spcBef>
                <a:spcPts val="252"/>
              </a:spcBef>
              <a:buNone/>
            </a:pPr>
            <a:endParaRPr lang="fr-FR" sz="2400" b="1" u="sng" dirty="0">
              <a:solidFill>
                <a:srgbClr val="A30D1B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Suspension :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En cas de faute grave, qu’il s’agit </a:t>
            </a: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d’un manquement à vos obligations ou d’une infraction de droit commun,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l’Inspecteur d’académie peut établir une suspension à votre encontre. Pendant la suspension, vous gardez votre rémunération</a:t>
            </a: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.</a:t>
            </a:r>
          </a:p>
          <a:p>
            <a:pPr indent="-182880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endParaRPr lang="fr-FR" sz="18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Sanctions </a:t>
            </a: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disciplinaires : </a:t>
            </a: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tout manquement au respect des obligations auxquelles sont assujettis les agents </a:t>
            </a: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publics.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L’article 43-2 du décret du 17 janvier 1986 prévoit les sanctions suivantes :</a:t>
            </a:r>
          </a:p>
          <a:p>
            <a:pPr indent="-182880" algn="just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endParaRPr lang="fr-FR" sz="18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386330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- l’avertissement</a:t>
            </a: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11350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- le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blâme</a:t>
            </a:r>
          </a:p>
          <a:p>
            <a:pPr indent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06440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- l’exclusion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temporaire des fonctions avec retenu de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traitement pour une durée de 6 mois pour les agents en CDD et d’un an pour les agents en CDI</a:t>
            </a: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266700" indent="-3810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084320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 licenciement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sans préavis ni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indemnité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084320" algn="r"/>
              </a:tabLst>
            </a:pP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1700"/>
              </a:lnSpc>
              <a:spcBef>
                <a:spcPts val="0"/>
              </a:spcBef>
              <a:buNone/>
              <a:tabLst>
                <a:tab pos="7312025" algn="r"/>
              </a:tabLst>
            </a:pPr>
            <a:endParaRPr lang="fr-FR" sz="18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1700"/>
              </a:lnSpc>
              <a:spcBef>
                <a:spcPts val="0"/>
              </a:spcBef>
              <a:buNone/>
              <a:tabLst>
                <a:tab pos="7312025" algn="r"/>
              </a:tabLst>
            </a:pP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1700"/>
              </a:lnSpc>
              <a:spcBef>
                <a:spcPts val="0"/>
              </a:spcBef>
              <a:buNone/>
              <a:tabLst>
                <a:tab pos="7312025" algn="r"/>
              </a:tabLst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21</a:t>
            </a:r>
          </a:p>
        </p:txBody>
      </p:sp>
      <p:sp>
        <p:nvSpPr>
          <p:cNvPr id="221" name="Espace réservé du texte 220"/>
          <p:cNvSpPr>
            <a:spLocks noGrp="1"/>
          </p:cNvSpPr>
          <p:nvPr>
            <p:ph type="body" idx="10"/>
          </p:nvPr>
        </p:nvSpPr>
        <p:spPr>
          <a:xfrm>
            <a:off x="1073150" y="6172200"/>
            <a:ext cx="8451850" cy="30797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700"/>
              </a:lnSpc>
              <a:spcBef>
                <a:spcPts val="72"/>
              </a:spcBef>
              <a:spcAft>
                <a:spcPts val="36"/>
              </a:spcAft>
              <a:buNone/>
            </a:pPr>
            <a:endParaRPr lang="fr-FR" sz="1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700"/>
              </a:lnSpc>
              <a:spcBef>
                <a:spcPts val="72"/>
              </a:spcBef>
              <a:spcAft>
                <a:spcPts val="36"/>
              </a:spcAft>
              <a:buNone/>
            </a:pPr>
            <a:endParaRPr lang="fr-FR" sz="1100" dirty="0">
              <a:solidFill>
                <a:srgbClr val="000000"/>
              </a:solidFill>
              <a:latin typeface="Calibri" panose="22635452340000000000" pitchFamily="1"/>
            </a:endParaRPr>
          </a:p>
        </p:txBody>
      </p:sp>
      <p:sp>
        <p:nvSpPr>
          <p:cNvPr id="222" name="Espace réservé du texte 221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2875" cy="10350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645162" y="6492240"/>
            <a:ext cx="1837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21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8300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Espace réservé du texte 219"/>
          <p:cNvSpPr>
            <a:spLocks noGrp="1"/>
          </p:cNvSpPr>
          <p:nvPr>
            <p:ph type="body" idx="10"/>
          </p:nvPr>
        </p:nvSpPr>
        <p:spPr>
          <a:xfrm>
            <a:off x="354647" y="1333500"/>
            <a:ext cx="10901363" cy="5262244"/>
          </a:xfrm>
        </p:spPr>
        <p:txBody>
          <a:bodyPr wrap="square" anchor="t">
            <a:noAutofit/>
          </a:bodyPr>
          <a:lstStyle/>
          <a:p>
            <a:pPr marL="0" indent="0" algn="just">
              <a:lnSpc>
                <a:spcPts val="2400"/>
              </a:lnSpc>
              <a:spcBef>
                <a:spcPts val="36"/>
              </a:spcBef>
              <a:buNone/>
            </a:pP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13. Fin </a:t>
            </a:r>
            <a:r>
              <a:rPr lang="fr-FR" sz="2400" b="1" u="sng" dirty="0">
                <a:solidFill>
                  <a:srgbClr val="A30D1B"/>
                </a:solidFill>
                <a:latin typeface="Calibri" panose="22635452340000000000" pitchFamily="1"/>
              </a:rPr>
              <a:t>de contrat </a:t>
            </a:r>
            <a:endParaRPr lang="fr-FR" sz="2400" b="1" u="sng" dirty="0" smtClean="0">
              <a:solidFill>
                <a:srgbClr val="A30D1B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Démission :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à l’initiative de l’AESH, courrier à envoyer à la DSDEN (recommandé avec accusé de réception), préavis de deux mois pour une durée de service égale ou supérieure à deux ans</a:t>
            </a: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endParaRPr lang="fr-FR" sz="18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Fin du CDD</a:t>
            </a: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endParaRPr lang="fr-FR" sz="18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b="1" dirty="0">
                <a:solidFill>
                  <a:srgbClr val="000000"/>
                </a:solidFill>
                <a:latin typeface="Calibri" panose="22635452340000000000" pitchFamily="1"/>
              </a:rPr>
              <a:t>Départ à la </a:t>
            </a: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retraite</a:t>
            </a:r>
            <a:endParaRPr lang="fr-FR" sz="1800" b="1" u="sng" dirty="0" smtClean="0">
              <a:solidFill>
                <a:srgbClr val="A30D1B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endParaRPr lang="fr-FR" sz="18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Licenciement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(</a:t>
            </a:r>
            <a:r>
              <a:rPr lang="fr-FR" sz="1800" i="1" dirty="0" smtClean="0">
                <a:solidFill>
                  <a:srgbClr val="000000"/>
                </a:solidFill>
                <a:latin typeface="Calibri" panose="22635452340000000000" pitchFamily="1"/>
              </a:rPr>
              <a:t>hors </a:t>
            </a:r>
            <a:r>
              <a:rPr lang="fr-FR" sz="1800" i="1" dirty="0">
                <a:solidFill>
                  <a:srgbClr val="000000"/>
                </a:solidFill>
                <a:latin typeface="Calibri" panose="22635452340000000000" pitchFamily="1"/>
              </a:rPr>
              <a:t>faute </a:t>
            </a:r>
            <a:r>
              <a:rPr lang="fr-FR" sz="1800" i="1" dirty="0" smtClean="0">
                <a:solidFill>
                  <a:srgbClr val="000000"/>
                </a:solidFill>
                <a:latin typeface="Calibri" panose="22635452340000000000" pitchFamily="1"/>
              </a:rPr>
              <a:t>disciplinaire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) est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possible pour les motifs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suivants :</a:t>
            </a: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17537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-    la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suppression du besoin ou de l’emploi qui a justifié le recrutement</a:t>
            </a:r>
          </a:p>
          <a:p>
            <a:pPr indent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045781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-   la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transformation du besoin ou de l’emploi qui a justifié le recrutement, lorsque l’adaptation de l’agent au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nouveau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besoin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n’est pas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possible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731202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le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refus de l’agent d’une modification d’un élément substantiel du contrat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proposée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731202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l’impossibilité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de réemploi de l’agent à l’issue d’un congé sans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rémunération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731202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Inaptitude physique et définitive des fonctions d’AESH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7312025" algn="r"/>
              </a:tabLst>
            </a:pP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Insuffisance professionnelle</a:t>
            </a:r>
          </a:p>
          <a:p>
            <a:pPr marL="514350" indent="-285750" algn="just">
              <a:lnSpc>
                <a:spcPts val="1700"/>
              </a:lnSpc>
              <a:spcBef>
                <a:spcPts val="0"/>
              </a:spcBef>
              <a:buFontTx/>
              <a:buChar char="-"/>
              <a:tabLst>
                <a:tab pos="7312025" algn="r"/>
              </a:tabLst>
            </a:pPr>
            <a:endParaRPr lang="fr-FR" sz="18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182880" algn="just">
              <a:lnSpc>
                <a:spcPts val="1800"/>
              </a:lnSpc>
              <a:spcBef>
                <a:spcPts val="0"/>
              </a:spcBef>
              <a:buFont typeface="Symbol"/>
              <a:buChar char="·"/>
            </a:pPr>
            <a:r>
              <a:rPr lang="fr-FR" sz="1800" b="1" dirty="0" smtClean="0">
                <a:solidFill>
                  <a:srgbClr val="000000"/>
                </a:solidFill>
                <a:latin typeface="Calibri" panose="22635452340000000000" pitchFamily="1"/>
              </a:rPr>
              <a:t>Licenciement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(</a:t>
            </a:r>
            <a:r>
              <a:rPr lang="fr-FR" sz="1800" i="1" dirty="0" smtClean="0">
                <a:solidFill>
                  <a:srgbClr val="000000"/>
                </a:solidFill>
                <a:latin typeface="Calibri" panose="22635452340000000000" pitchFamily="1"/>
              </a:rPr>
              <a:t>pour </a:t>
            </a:r>
            <a:r>
              <a:rPr lang="fr-FR" sz="1800" i="1" dirty="0">
                <a:solidFill>
                  <a:srgbClr val="000000"/>
                </a:solidFill>
                <a:latin typeface="Calibri" panose="22635452340000000000" pitchFamily="1"/>
              </a:rPr>
              <a:t>faute </a:t>
            </a:r>
            <a:r>
              <a:rPr lang="fr-FR" sz="1800" i="1" dirty="0" smtClean="0">
                <a:solidFill>
                  <a:srgbClr val="000000"/>
                </a:solidFill>
                <a:latin typeface="Calibri" panose="22635452340000000000" pitchFamily="1"/>
              </a:rPr>
              <a:t>disciplinaire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) est </a:t>
            </a:r>
            <a:r>
              <a:rPr lang="fr-FR" sz="1800" dirty="0">
                <a:solidFill>
                  <a:srgbClr val="000000"/>
                </a:solidFill>
                <a:latin typeface="Calibri" panose="22635452340000000000" pitchFamily="1"/>
              </a:rPr>
              <a:t>possible </a:t>
            </a:r>
            <a:r>
              <a:rPr lang="fr-FR" sz="1800" dirty="0" smtClean="0">
                <a:solidFill>
                  <a:srgbClr val="000000"/>
                </a:solidFill>
                <a:latin typeface="Calibri" panose="22635452340000000000" pitchFamily="1"/>
              </a:rPr>
              <a:t>lorsqu’une faute a été commise. Un licenciement pour abandon de poste peut également être engagée dans le cadre d’absences injustifiées et prolongées. Un licenciement pour abandon de poste s’effectue sans préavis, ni indemnité.</a:t>
            </a: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1700"/>
              </a:lnSpc>
              <a:spcBef>
                <a:spcPts val="0"/>
              </a:spcBef>
              <a:buNone/>
              <a:tabLst>
                <a:tab pos="7312025" algn="r"/>
              </a:tabLst>
            </a:pPr>
            <a:endParaRPr lang="fr-FR" sz="18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r">
              <a:lnSpc>
                <a:spcPts val="1700"/>
              </a:lnSpc>
              <a:spcBef>
                <a:spcPts val="0"/>
              </a:spcBef>
              <a:buNone/>
              <a:tabLst>
                <a:tab pos="7312025" algn="r"/>
              </a:tabLst>
            </a:pPr>
            <a:endParaRPr lang="fr-FR" sz="1100" b="1" dirty="0" smtClean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221" name="Espace réservé du texte 220"/>
          <p:cNvSpPr>
            <a:spLocks noGrp="1"/>
          </p:cNvSpPr>
          <p:nvPr>
            <p:ph type="body" idx="10"/>
          </p:nvPr>
        </p:nvSpPr>
        <p:spPr>
          <a:xfrm>
            <a:off x="1073150" y="6172200"/>
            <a:ext cx="8451850" cy="30797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700"/>
              </a:lnSpc>
              <a:spcBef>
                <a:spcPts val="72"/>
              </a:spcBef>
              <a:spcAft>
                <a:spcPts val="36"/>
              </a:spcAft>
              <a:buNone/>
            </a:pPr>
            <a:endParaRPr lang="fr-FR" sz="1400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700"/>
              </a:lnSpc>
              <a:spcBef>
                <a:spcPts val="72"/>
              </a:spcBef>
              <a:spcAft>
                <a:spcPts val="36"/>
              </a:spcAft>
              <a:buNone/>
            </a:pPr>
            <a:endParaRPr lang="fr-FR" sz="1100" dirty="0">
              <a:solidFill>
                <a:srgbClr val="000000"/>
              </a:solidFill>
              <a:latin typeface="Calibri" panose="22635452340000000000" pitchFamily="1"/>
            </a:endParaRPr>
          </a:p>
        </p:txBody>
      </p:sp>
      <p:sp>
        <p:nvSpPr>
          <p:cNvPr id="222" name="Espace réservé du texte 221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2875" cy="10350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645162" y="6492240"/>
            <a:ext cx="1837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21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274935" cy="7150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Informations administratives </a:t>
            </a:r>
            <a:r>
              <a:rPr lang="fr-FR" sz="2400" i="1" dirty="0" smtClean="0"/>
              <a:t>suite</a:t>
            </a:r>
            <a:r>
              <a:rPr lang="fr-FR" b="1" dirty="0" smtClean="0"/>
              <a:t> 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307764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Espace réservé du texte 262"/>
          <p:cNvSpPr>
            <a:spLocks noGrp="1"/>
          </p:cNvSpPr>
          <p:nvPr>
            <p:ph type="body" idx="10"/>
          </p:nvPr>
        </p:nvSpPr>
        <p:spPr>
          <a:xfrm>
            <a:off x="567055" y="1609725"/>
            <a:ext cx="11021695" cy="5144125"/>
          </a:xfrm>
        </p:spPr>
        <p:txBody>
          <a:bodyPr wrap="square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endParaRPr lang="fr-FR" sz="2400" b="1" u="sng" dirty="0" smtClean="0">
              <a:solidFill>
                <a:srgbClr val="A30D1B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2200"/>
              </a:lnSpc>
              <a:buNone/>
            </a:pP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Mémento et formulaires disponibles </a:t>
            </a:r>
            <a:r>
              <a:rPr lang="fr-FR" sz="2400" b="1" u="sng" dirty="0">
                <a:solidFill>
                  <a:srgbClr val="A30D1B"/>
                </a:solidFill>
                <a:latin typeface="Calibri" panose="22635452340000000000" pitchFamily="1"/>
              </a:rPr>
              <a:t>sur le site internet de la DSDEN </a:t>
            </a: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de l’Ariège</a:t>
            </a:r>
          </a:p>
          <a:p>
            <a:pPr marL="0" indent="0" algn="l">
              <a:lnSpc>
                <a:spcPts val="2200"/>
              </a:lnSpc>
              <a:buNone/>
            </a:pPr>
            <a:endParaRPr lang="fr-FR" sz="2400" b="1" u="sng" dirty="0">
              <a:solidFill>
                <a:srgbClr val="A30D1B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1900"/>
              </a:lnSpc>
              <a:spcAft>
                <a:spcPts val="792"/>
              </a:spcAft>
              <a:buNone/>
            </a:pPr>
            <a:r>
              <a:rPr lang="fr-FR" sz="2000" b="1" u="sng" dirty="0" smtClean="0">
                <a:solidFill>
                  <a:srgbClr val="0000FF"/>
                </a:solidFill>
                <a:latin typeface="Calibri" panose="22635452340000000000" pitchFamily="1"/>
                <a:hlinkClick r:id="rId2"/>
              </a:rPr>
              <a:t>https://www.ac-toulouse.fr/personnels-non-enseignants-dsden-ariege-122108</a:t>
            </a:r>
            <a:endParaRPr lang="fr-FR" sz="2000" b="1" u="sng" dirty="0" smtClean="0">
              <a:solidFill>
                <a:srgbClr val="0000FF"/>
              </a:solidFill>
              <a:latin typeface="Calibri" panose="22635452340000000000" pitchFamily="1"/>
            </a:endParaRPr>
          </a:p>
          <a:p>
            <a:pPr indent="38100">
              <a:lnSpc>
                <a:spcPts val="1900"/>
              </a:lnSpc>
              <a:spcBef>
                <a:spcPts val="0"/>
              </a:spcBef>
            </a:pPr>
            <a:endParaRPr lang="fr-FR" sz="2000" b="1" dirty="0" smtClean="0">
              <a:latin typeface="Calibri" panose="22635452340000000000" pitchFamily="1"/>
            </a:endParaRPr>
          </a:p>
          <a:p>
            <a:pPr indent="38100">
              <a:lnSpc>
                <a:spcPts val="1900"/>
              </a:lnSpc>
              <a:spcBef>
                <a:spcPts val="0"/>
              </a:spcBef>
            </a:pPr>
            <a:endParaRPr lang="fr-FR" sz="2000" b="1" dirty="0" smtClean="0">
              <a:latin typeface="Calibri" panose="22635452340000000000" pitchFamily="1"/>
            </a:endParaRPr>
          </a:p>
          <a:p>
            <a:pPr indent="38100">
              <a:lnSpc>
                <a:spcPts val="1900"/>
              </a:lnSpc>
              <a:spcBef>
                <a:spcPts val="0"/>
              </a:spcBef>
            </a:pPr>
            <a:endParaRPr lang="fr-FR" sz="2000" b="1">
              <a:latin typeface="Calibri" panose="22635452340000000000" pitchFamily="1"/>
            </a:endParaRPr>
          </a:p>
          <a:p>
            <a:pPr indent="38100">
              <a:lnSpc>
                <a:spcPts val="1900"/>
              </a:lnSpc>
              <a:spcBef>
                <a:spcPts val="0"/>
              </a:spcBef>
            </a:pPr>
            <a:endParaRPr lang="fr-FR" sz="2000" b="1" dirty="0" smtClean="0">
              <a:latin typeface="Calibri" panose="22635452340000000000" pitchFamily="1"/>
            </a:endParaRPr>
          </a:p>
          <a:p>
            <a:pPr marL="180975" indent="-180975">
              <a:lnSpc>
                <a:spcPts val="1900"/>
              </a:lnSpc>
              <a:spcBef>
                <a:spcPts val="0"/>
              </a:spcBef>
              <a:buNone/>
            </a:pP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Documents d'informations générales(site du rectorat de Toulouse)</a:t>
            </a:r>
          </a:p>
          <a:p>
            <a:pPr marL="180975" indent="-180975">
              <a:lnSpc>
                <a:spcPts val="1900"/>
              </a:lnSpc>
              <a:spcBef>
                <a:spcPts val="0"/>
              </a:spcBef>
              <a:buNone/>
            </a:pPr>
            <a:endParaRPr lang="fr-FR" sz="2400" b="1" u="sng" dirty="0">
              <a:solidFill>
                <a:srgbClr val="00B050"/>
              </a:solidFill>
              <a:latin typeface="Calibri" panose="22635452340000000000" pitchFamily="1"/>
            </a:endParaRPr>
          </a:p>
          <a:p>
            <a:pPr marL="628650" indent="-361950">
              <a:lnSpc>
                <a:spcPts val="1900"/>
              </a:lnSpc>
              <a:spcBef>
                <a:spcPts val="0"/>
              </a:spcBef>
            </a:pPr>
            <a:r>
              <a:rPr lang="fr-FR" sz="2000" b="1" dirty="0" smtClean="0">
                <a:latin typeface="Calibri" panose="22635452340000000000" pitchFamily="1"/>
              </a:rPr>
              <a:t>Livret d’accueil des AESH</a:t>
            </a:r>
          </a:p>
          <a:p>
            <a:pPr marL="628650" indent="-361950">
              <a:lnSpc>
                <a:spcPts val="1900"/>
              </a:lnSpc>
              <a:spcBef>
                <a:spcPts val="0"/>
              </a:spcBef>
            </a:pPr>
            <a:r>
              <a:rPr lang="fr-FR" sz="2000" b="1" dirty="0" smtClean="0">
                <a:latin typeface="Calibri" panose="22635452340000000000" pitchFamily="1"/>
              </a:rPr>
              <a:t>Guide national des AESH</a:t>
            </a:r>
          </a:p>
          <a:p>
            <a:pPr marL="628650" indent="-361950">
              <a:lnSpc>
                <a:spcPts val="1900"/>
              </a:lnSpc>
              <a:spcBef>
                <a:spcPts val="0"/>
              </a:spcBef>
            </a:pPr>
            <a:endParaRPr lang="fr-FR" sz="2000" b="1" dirty="0">
              <a:latin typeface="Calibri" panose="22635452340000000000" pitchFamily="1"/>
            </a:endParaRPr>
          </a:p>
          <a:p>
            <a:pPr marL="0" indent="0" algn="r">
              <a:lnSpc>
                <a:spcPts val="1900"/>
              </a:lnSpc>
              <a:spcAft>
                <a:spcPts val="792"/>
              </a:spcAft>
              <a:buNone/>
            </a:pPr>
            <a:endParaRPr lang="fr-FR" sz="1100" b="1" dirty="0" smtClean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900"/>
              </a:lnSpc>
              <a:spcAft>
                <a:spcPts val="792"/>
              </a:spcAft>
              <a:buNone/>
            </a:pPr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900"/>
              </a:lnSpc>
              <a:spcAft>
                <a:spcPts val="792"/>
              </a:spcAft>
              <a:buNone/>
            </a:pPr>
            <a:endParaRPr lang="fr-FR" sz="1100" b="1" dirty="0" smtClean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900"/>
              </a:lnSpc>
              <a:spcAft>
                <a:spcPts val="792"/>
              </a:spcAft>
              <a:buNone/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22</a:t>
            </a:r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265" name="Espace réservé du texte 264"/>
          <p:cNvSpPr>
            <a:spLocks noGrp="1"/>
          </p:cNvSpPr>
          <p:nvPr>
            <p:ph type="body" idx="10"/>
          </p:nvPr>
        </p:nvSpPr>
        <p:spPr>
          <a:xfrm>
            <a:off x="11113135" y="6492240"/>
            <a:ext cx="146050" cy="106680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14679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</a:t>
            </a:r>
          </a:p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      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8300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V. Compléments d’informations  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7"/>
          <p:cNvSpPr>
            <a:spLocks noGrp="1"/>
          </p:cNvSpPr>
          <p:nvPr>
            <p:ph type="body" idx="10"/>
          </p:nvPr>
        </p:nvSpPr>
        <p:spPr>
          <a:xfrm>
            <a:off x="833755" y="165100"/>
            <a:ext cx="10528300" cy="554355"/>
          </a:xfrm>
        </p:spPr>
        <p:txBody>
          <a:bodyPr anchor="t">
            <a:spAutoFit/>
          </a:bodyPr>
          <a:lstStyle/>
          <a:p>
            <a:pPr marL="0" indent="0" algn="ctr">
              <a:lnSpc>
                <a:spcPts val="4200"/>
              </a:lnSpc>
              <a:spcAft>
                <a:spcPts val="36"/>
              </a:spcAft>
              <a:buNone/>
            </a:pPr>
            <a:r>
              <a:rPr lang="fr-FR" sz="4050" b="1" u="sng" dirty="0">
                <a:solidFill>
                  <a:srgbClr val="C00000"/>
                </a:solidFill>
                <a:latin typeface="Calibri Light" panose="22635452340000000000" pitchFamily="1"/>
              </a:rPr>
              <a:t>SOMMAIRE /</a:t>
            </a:r>
            <a:r>
              <a:rPr lang="fr-FR" sz="1650" b="1" u="sng" dirty="0">
                <a:solidFill>
                  <a:srgbClr val="C00000"/>
                </a:solidFill>
                <a:latin typeface="Calibri Light" panose="22635452340000000000" pitchFamily="1"/>
              </a:rPr>
              <a:t>SUITE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idx="10"/>
          </p:nvPr>
        </p:nvSpPr>
        <p:spPr>
          <a:xfrm>
            <a:off x="1095375" y="723900"/>
            <a:ext cx="10580810" cy="6029952"/>
          </a:xfrm>
        </p:spPr>
        <p:txBody>
          <a:bodyPr wrap="square" anchor="t">
            <a:spAutoFit/>
          </a:bodyPr>
          <a:lstStyle/>
          <a:p>
            <a:pPr marL="571500" indent="-571500">
              <a:lnSpc>
                <a:spcPts val="1700"/>
              </a:lnSpc>
              <a:spcBef>
                <a:spcPts val="792"/>
              </a:spcBef>
              <a:buFont typeface="Arial" panose="020B0604020202020204" pitchFamily="34" charset="0"/>
              <a:buAutoNum type="romanUcPeriod" startAt="4"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571500" indent="-571500" algn="l">
              <a:lnSpc>
                <a:spcPts val="1700"/>
              </a:lnSpc>
              <a:spcBef>
                <a:spcPts val="792"/>
              </a:spcBef>
              <a:buNone/>
            </a:pPr>
            <a:r>
              <a:rPr lang="fr-FR" b="1" dirty="0" smtClean="0">
                <a:solidFill>
                  <a:srgbClr val="C00000"/>
                </a:solidFill>
                <a:latin typeface="Calibri" panose="22635452340000000000" pitchFamily="1"/>
              </a:rPr>
              <a:t>V. Informations administratives</a:t>
            </a:r>
          </a:p>
          <a:p>
            <a:pPr marL="571500" indent="-571500" algn="l">
              <a:lnSpc>
                <a:spcPts val="1700"/>
              </a:lnSpc>
              <a:spcBef>
                <a:spcPts val="792"/>
              </a:spcBef>
              <a:buNone/>
            </a:pPr>
            <a:endParaRPr lang="fr-FR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542925" indent="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000" dirty="0" smtClean="0">
                <a:solidFill>
                  <a:srgbClr val="000000"/>
                </a:solidFill>
                <a:latin typeface="Calibri" panose="22635452340000000000" pitchFamily="1"/>
              </a:rPr>
              <a:t>    Autorisations d’absence</a:t>
            </a:r>
          </a:p>
          <a:p>
            <a:pPr marL="542925" indent="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Mouvement social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Absence de l’élève ou des élèves à accompagner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Emploi </a:t>
            </a: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du temps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Changement d’un élément au contrat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Sorties scolaires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Bulletin de salaire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Adresse mail académique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  Frais de déplacement</a:t>
            </a:r>
            <a:endParaRPr lang="fr-FR" sz="2200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Entretien professionnel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Formation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 Sanctions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r>
              <a:rPr lang="fr-FR" sz="2200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200" dirty="0" smtClean="0">
                <a:solidFill>
                  <a:srgbClr val="000000"/>
                </a:solidFill>
                <a:latin typeface="Calibri" panose="22635452340000000000" pitchFamily="1"/>
              </a:rPr>
              <a:t>Fin de contrat</a:t>
            </a:r>
          </a:p>
          <a:p>
            <a:pPr marL="54292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/>
              <a:buAutoNum type="arabicPeriod"/>
            </a:pPr>
            <a:endParaRPr lang="fr-FR" sz="2200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0">
              <a:lnSpc>
                <a:spcPts val="1700"/>
              </a:lnSpc>
              <a:spcBef>
                <a:spcPts val="792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r-FR" sz="2400" b="1" dirty="0" smtClean="0">
                <a:solidFill>
                  <a:srgbClr val="C00000"/>
                </a:solidFill>
                <a:latin typeface="Calibri" panose="22635452340000000000" pitchFamily="1"/>
              </a:rPr>
              <a:t>VI. Informations complémentaires</a:t>
            </a:r>
            <a:endParaRPr lang="fr-FR" sz="2400" b="1" dirty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0">
              <a:lnSpc>
                <a:spcPts val="1700"/>
              </a:lnSpc>
              <a:spcBef>
                <a:spcPts val="792"/>
              </a:spcBef>
              <a:spcAft>
                <a:spcPts val="0"/>
              </a:spcAft>
              <a:buNone/>
            </a:pPr>
            <a:endParaRPr lang="fr-FR" sz="2400" dirty="0" smtClean="0">
              <a:solidFill>
                <a:srgbClr val="00B050"/>
              </a:solidFill>
              <a:latin typeface="Calibri" panose="22635452340000000000" pitchFamily="1"/>
            </a:endParaRPr>
          </a:p>
          <a:p>
            <a:pPr marL="0" indent="0" algn="r">
              <a:lnSpc>
                <a:spcPts val="1700"/>
              </a:lnSpc>
              <a:spcBef>
                <a:spcPts val="792"/>
              </a:spcBef>
              <a:spcAft>
                <a:spcPts val="0"/>
              </a:spcAft>
              <a:buNone/>
            </a:pPr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  <a:latin typeface="Calibri" panose="22635452340000000000" pitchFamily="1"/>
              </a:rPr>
              <a:t>3</a:t>
            </a:r>
            <a:endParaRPr lang="fr-FR" sz="1100" b="1" dirty="0">
              <a:solidFill>
                <a:schemeClr val="bg1">
                  <a:lumMod val="65000"/>
                </a:schemeClr>
              </a:solidFill>
              <a:latin typeface="Calibri" panose="22635452340000000000" pitchFamily="1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645162" y="6492240"/>
            <a:ext cx="2031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                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5"/>
          <p:cNvSpPr>
            <a:spLocks noGrp="1"/>
          </p:cNvSpPr>
          <p:nvPr>
            <p:ph type="body" idx="10"/>
          </p:nvPr>
        </p:nvSpPr>
        <p:spPr>
          <a:xfrm>
            <a:off x="11356975" y="342900"/>
            <a:ext cx="5080" cy="117475"/>
          </a:xfrm>
        </p:spPr>
        <p:txBody>
          <a:bodyPr anchor="t">
            <a:spAutoFit/>
          </a:bodyPr>
          <a:lstStyle/>
          <a:p>
            <a:pPr algn="l"/>
            <a:endParaRPr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idx="10"/>
          </p:nvPr>
        </p:nvSpPr>
        <p:spPr>
          <a:xfrm>
            <a:off x="276226" y="1384663"/>
            <a:ext cx="11029950" cy="5301887"/>
          </a:xfrm>
        </p:spPr>
        <p:txBody>
          <a:bodyPr wrap="square" anchor="t">
            <a:normAutofit fontScale="77500" lnSpcReduction="20000"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Agents contractuels de l’Etat (contrats de droit public)</a:t>
            </a:r>
          </a:p>
          <a:p>
            <a:pPr marL="0" indent="0" algn="l">
              <a:lnSpc>
                <a:spcPts val="3200"/>
              </a:lnSpc>
              <a:spcBef>
                <a:spcPts val="36"/>
              </a:spcBef>
              <a:buNone/>
            </a:pPr>
            <a:r>
              <a:rPr lang="fr-FR" sz="2650" b="1" dirty="0" smtClean="0">
                <a:solidFill>
                  <a:srgbClr val="C00000"/>
                </a:solidFill>
                <a:latin typeface="Calibri" panose="22635452340000000000" pitchFamily="1"/>
              </a:rPr>
              <a:t>Textes de référence:</a:t>
            </a:r>
          </a:p>
          <a:p>
            <a:pPr indent="0" algn="just">
              <a:lnSpc>
                <a:spcPts val="22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sz="2200" b="1" dirty="0" smtClean="0">
                <a:solidFill>
                  <a:srgbClr val="000000"/>
                </a:solidFill>
              </a:rPr>
              <a:t>Décret n° 86-83 du 17 janvier 1986 </a:t>
            </a:r>
            <a:r>
              <a:rPr lang="fr-FR" sz="2200" dirty="0" smtClean="0">
                <a:solidFill>
                  <a:srgbClr val="000000"/>
                </a:solidFill>
              </a:rPr>
              <a:t>relatif aux dispositions générales applicables aux agents contractuels de l’Etat </a:t>
            </a:r>
          </a:p>
          <a:p>
            <a:pPr indent="0" algn="just">
              <a:lnSpc>
                <a:spcPts val="2200"/>
              </a:lnSpc>
              <a:spcBef>
                <a:spcPts val="108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</a:rPr>
              <a:t> Décret n° 2014-724 du 27 juin 2014</a:t>
            </a:r>
          </a:p>
          <a:p>
            <a:pPr indent="0" algn="just">
              <a:lnSpc>
                <a:spcPts val="2200"/>
              </a:lnSpc>
              <a:spcBef>
                <a:spcPts val="144"/>
              </a:spcBef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</a:rPr>
              <a:t> Arrêté du 27 juin 2014 </a:t>
            </a:r>
            <a:r>
              <a:rPr lang="fr-FR" sz="2200" dirty="0"/>
              <a:t>relatif à l'entretien professionnel et à la reconnaissance de la valeur professionnelle des accompagnants des élèves en situation de </a:t>
            </a:r>
            <a:r>
              <a:rPr lang="fr-FR" sz="2200" dirty="0" smtClean="0"/>
              <a:t>handicap</a:t>
            </a:r>
            <a:endParaRPr lang="fr-FR" sz="2200" dirty="0" smtClean="0">
              <a:solidFill>
                <a:srgbClr val="000000"/>
              </a:solidFill>
            </a:endParaRPr>
          </a:p>
          <a:p>
            <a:pPr indent="0" algn="just">
              <a:lnSpc>
                <a:spcPts val="2200"/>
              </a:lnSpc>
              <a:spcBef>
                <a:spcPts val="72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</a:rPr>
              <a:t> Circulaire n°2014-083 du 8 juillet 2014 </a:t>
            </a:r>
            <a:r>
              <a:rPr lang="fr-FR" sz="2200" dirty="0" smtClean="0">
                <a:solidFill>
                  <a:srgbClr val="000000"/>
                </a:solidFill>
              </a:rPr>
              <a:t>portant conditions de recrutement et d’emploi des AESH</a:t>
            </a:r>
          </a:p>
          <a:p>
            <a:pPr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>
                <a:solidFill>
                  <a:srgbClr val="000000"/>
                </a:solidFill>
              </a:rPr>
              <a:t> Circulaire n° 2017-084 du 3 mai 2017 </a:t>
            </a:r>
            <a:r>
              <a:rPr lang="fr-FR" sz="2200" dirty="0" smtClean="0">
                <a:solidFill>
                  <a:srgbClr val="000000"/>
                </a:solidFill>
              </a:rPr>
              <a:t>relative aux missions et activités des personnels chargés de l’accompagnement des élèves en situation de handicap</a:t>
            </a:r>
          </a:p>
          <a:p>
            <a:pPr indent="0" algn="just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sz="2200" b="1" dirty="0" smtClean="0"/>
              <a:t> Circulaire n°2019-090 du 5 juin 2019 </a:t>
            </a:r>
            <a:r>
              <a:rPr lang="fr-FR" sz="2200" dirty="0" smtClean="0"/>
              <a:t>relative au cadre de gestion des personnels exerçant des missions d’accompagnement d’élèves en situation de handicap</a:t>
            </a:r>
          </a:p>
          <a:p>
            <a:pPr indent="0" algn="just">
              <a:lnSpc>
                <a:spcPts val="28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dirty="0"/>
              <a:t> </a:t>
            </a:r>
            <a:r>
              <a:rPr lang="fr-FR" sz="2200" b="1" dirty="0"/>
              <a:t>Arrêté du 24 janvier 2022 </a:t>
            </a:r>
            <a:r>
              <a:rPr lang="fr-FR" sz="2200" dirty="0" smtClean="0"/>
              <a:t>modifiant l'arrêté du 23 août 2021 relatif à l'échelonnement indiciaire des accompagnants des élèves en situation de handicap</a:t>
            </a:r>
          </a:p>
          <a:p>
            <a:pPr indent="0" algn="just">
              <a:lnSpc>
                <a:spcPts val="2800"/>
              </a:lnSpc>
              <a:spcBef>
                <a:spcPts val="0"/>
              </a:spcBef>
              <a:buFont typeface="Symbol"/>
              <a:buChar char="·"/>
            </a:pPr>
            <a:r>
              <a:rPr lang="fr-FR" sz="2200" b="1" dirty="0"/>
              <a:t>Décret no 2023-597 du 13 juillet 2023 modifiant le décret no 2014-724 du 27 juin 2014 relatif </a:t>
            </a:r>
            <a:r>
              <a:rPr lang="fr-FR" sz="2200" b="1" dirty="0" smtClean="0"/>
              <a:t>aux </a:t>
            </a:r>
            <a:r>
              <a:rPr lang="fr-FR" sz="2200" dirty="0" smtClean="0"/>
              <a:t>conditions </a:t>
            </a:r>
            <a:r>
              <a:rPr lang="fr-FR" sz="2200" dirty="0"/>
              <a:t>de recrutement et d’emploi des accompagnants des élèves en situation de handicap</a:t>
            </a:r>
            <a:endParaRPr lang="fr-FR" sz="2200" dirty="0" smtClean="0"/>
          </a:p>
          <a:p>
            <a:pPr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200" dirty="0" smtClean="0">
              <a:latin typeface="Calibri" panose="22635452340000000000" pitchFamily="1"/>
            </a:endParaRPr>
          </a:p>
          <a:p>
            <a:pPr indent="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endParaRPr lang="fr-FR" sz="2200" dirty="0">
              <a:solidFill>
                <a:srgbClr val="C00000"/>
              </a:solidFill>
              <a:latin typeface="Calibri" panose="22635452340000000000" pitchFamily="1"/>
            </a:endParaRPr>
          </a:p>
        </p:txBody>
      </p:sp>
      <p:sp>
        <p:nvSpPr>
          <p:cNvPr id="29" name="Espace réservé du texte 28"/>
          <p:cNvSpPr>
            <a:spLocks noGrp="1"/>
          </p:cNvSpPr>
          <p:nvPr>
            <p:ph type="body" idx="10"/>
          </p:nvPr>
        </p:nvSpPr>
        <p:spPr>
          <a:xfrm>
            <a:off x="11186160" y="6495415"/>
            <a:ext cx="73025" cy="10350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fr-FR" sz="1200" smtClean="0">
                <a:solidFill>
                  <a:srgbClr val="888888"/>
                </a:solidFill>
                <a:latin typeface="Calibri" panose="22635452340000000000" pitchFamily="1"/>
              </a:rPr>
              <a:t>4</a:t>
            </a: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790575" y="456578"/>
            <a:ext cx="10515600" cy="92808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smtClean="0"/>
              <a:t>I. </a:t>
            </a:r>
            <a:r>
              <a:rPr lang="fr-FR" b="1" u="sng" smtClean="0"/>
              <a:t>Votre statut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5"/>
          <p:cNvSpPr>
            <a:spLocks noGrp="1"/>
          </p:cNvSpPr>
          <p:nvPr>
            <p:ph type="body" idx="10"/>
          </p:nvPr>
        </p:nvSpPr>
        <p:spPr>
          <a:xfrm>
            <a:off x="11356975" y="342900"/>
            <a:ext cx="5080" cy="117475"/>
          </a:xfrm>
        </p:spPr>
        <p:txBody>
          <a:bodyPr anchor="t">
            <a:spAutoFit/>
          </a:bodyPr>
          <a:lstStyle/>
          <a:p>
            <a:pPr algn="l"/>
            <a:endParaRPr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idx="10"/>
          </p:nvPr>
        </p:nvSpPr>
        <p:spPr>
          <a:xfrm>
            <a:off x="457200" y="1495425"/>
            <a:ext cx="10904855" cy="5258426"/>
          </a:xfrm>
        </p:spPr>
        <p:txBody>
          <a:bodyPr wrap="square" anchor="t">
            <a:spAutoFit/>
          </a:bodyPr>
          <a:lstStyle/>
          <a:p>
            <a:pPr marL="0" indent="0">
              <a:lnSpc>
                <a:spcPts val="2200"/>
              </a:lnSpc>
              <a:spcBef>
                <a:spcPts val="108"/>
              </a:spcBef>
              <a:buNone/>
            </a:pPr>
            <a:endParaRPr lang="fr-FR" sz="2650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266700" algn="just">
              <a:lnSpc>
                <a:spcPts val="2200"/>
              </a:lnSpc>
              <a:spcBef>
                <a:spcPts val="108"/>
              </a:spcBef>
              <a:buNone/>
            </a:pPr>
            <a:endParaRPr lang="fr-FR" sz="2650" b="1" u="sng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0" algn="just">
              <a:lnSpc>
                <a:spcPts val="2200"/>
              </a:lnSpc>
              <a:spcBef>
                <a:spcPts val="108"/>
              </a:spcBef>
              <a:buNone/>
            </a:pPr>
            <a:r>
              <a:rPr lang="fr-FR" sz="2400" b="1" u="sng" dirty="0" smtClean="0">
                <a:solidFill>
                  <a:srgbClr val="A30D1B"/>
                </a:solidFill>
                <a:latin typeface="Calibri" panose="22635452340000000000" pitchFamily="1"/>
              </a:rPr>
              <a:t>DSDEN de l’Ariège : Division de l’Administration Générale (DAG) AESH Titre 2</a:t>
            </a:r>
          </a:p>
          <a:p>
            <a:pPr indent="0" algn="just">
              <a:lnSpc>
                <a:spcPts val="1900"/>
              </a:lnSpc>
              <a:spcBef>
                <a:spcPts val="0"/>
              </a:spcBef>
              <a:buNone/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>
                <a:solidFill>
                  <a:srgbClr val="000000"/>
                </a:solidFill>
                <a:latin typeface="Calibri" panose="22635452340000000000" pitchFamily="1"/>
              </a:rPr>
              <a:t>Cheffe de division :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    Mme GIRAUDBIT</a:t>
            </a:r>
            <a:endParaRPr lang="fr-FR" sz="2400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Gestionnaires AESH :   Mme DREANO</a:t>
            </a:r>
          </a:p>
          <a:p>
            <a:pPr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                                             M. ROZIERES   </a:t>
            </a: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Adresse mail :  </a:t>
            </a: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  <a:hlinkClick r:id="rId2"/>
              </a:rPr>
              <a:t>ia09avs@ac-toulouse.fr</a:t>
            </a: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180975" indent="85725" algn="just">
              <a:lnSpc>
                <a:spcPts val="2200"/>
              </a:lnSpc>
              <a:spcBef>
                <a:spcPts val="108"/>
              </a:spcBef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  Téléphone : 05 67 76 52 39</a:t>
            </a:r>
          </a:p>
          <a:p>
            <a:pPr marL="180975" indent="85725" algn="just">
              <a:lnSpc>
                <a:spcPts val="2200"/>
              </a:lnSpc>
              <a:spcBef>
                <a:spcPts val="108"/>
              </a:spcBef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just">
              <a:lnSpc>
                <a:spcPts val="2200"/>
              </a:lnSpc>
              <a:spcBef>
                <a:spcPts val="108"/>
              </a:spcBef>
              <a:buNone/>
            </a:pPr>
            <a:endParaRPr lang="fr-FR" sz="2400" b="1" u="sng" dirty="0">
              <a:solidFill>
                <a:srgbClr val="A30D1B"/>
              </a:solidFill>
              <a:latin typeface="Calibri" panose="22635452340000000000" pitchFamily="1"/>
            </a:endParaRPr>
          </a:p>
          <a:p>
            <a:pPr marL="0" indent="0" algn="just">
              <a:lnSpc>
                <a:spcPts val="2200"/>
              </a:lnSpc>
              <a:spcBef>
                <a:spcPts val="108"/>
              </a:spcBef>
              <a:buNone/>
            </a:pPr>
            <a:r>
              <a:rPr lang="fr-FR" sz="2400" b="1" u="sng" dirty="0">
                <a:solidFill>
                  <a:srgbClr val="A30D1B"/>
                </a:solidFill>
                <a:latin typeface="Calibri" panose="22635452340000000000" pitchFamily="1"/>
              </a:rPr>
              <a:t>Collège Lakanal Foix AESH hors-Titre 2</a:t>
            </a:r>
          </a:p>
          <a:p>
            <a:pPr marL="0" indent="0" algn="just">
              <a:lnSpc>
                <a:spcPts val="2200"/>
              </a:lnSpc>
              <a:spcBef>
                <a:spcPts val="108"/>
              </a:spcBef>
              <a:buNone/>
            </a:pPr>
            <a:endParaRPr lang="fr-FR" sz="2400" b="1" u="sng" dirty="0" smtClean="0">
              <a:solidFill>
                <a:srgbClr val="00B050"/>
              </a:solidFill>
              <a:latin typeface="Calibri" panose="22635452340000000000" pitchFamily="1"/>
            </a:endParaRPr>
          </a:p>
          <a:p>
            <a:pPr marL="180975" indent="85725" algn="just">
              <a:lnSpc>
                <a:spcPts val="2200"/>
              </a:lnSpc>
              <a:spcBef>
                <a:spcPts val="108"/>
              </a:spcBef>
              <a:tabLst>
                <a:tab pos="447675" algn="l"/>
              </a:tabLst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   Chef d’établissement :  M. OLLIVIER</a:t>
            </a:r>
            <a:endParaRPr lang="fr-FR" sz="2400" b="1" u="sng" dirty="0" smtClean="0">
              <a:solidFill>
                <a:srgbClr val="00B050"/>
              </a:solidFill>
              <a:latin typeface="Calibri" panose="22635452340000000000" pitchFamily="1"/>
            </a:endParaRP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Cheffe de service :         Mme  GUILBAUD</a:t>
            </a: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latin typeface="Calibri" panose="22635452340000000000" pitchFamily="1"/>
              </a:rPr>
              <a:t> Gestionnaire :                 Mme KLOPFER</a:t>
            </a: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latin typeface="Calibri" panose="22635452340000000000" pitchFamily="1"/>
              </a:rPr>
              <a:t> Adresse mail : </a:t>
            </a:r>
            <a:r>
              <a:rPr lang="fr-FR" sz="2400" b="1" u="sng" dirty="0" smtClean="0">
                <a:solidFill>
                  <a:srgbClr val="0000FF"/>
                </a:solidFill>
                <a:latin typeface="Calibri" panose="22635452340000000000" pitchFamily="1"/>
                <a:hlinkClick r:id="rId3"/>
              </a:rPr>
              <a:t>aesh.0090478w@ac-toulouse.fr</a:t>
            </a:r>
            <a:endParaRPr lang="fr-FR" sz="2400" b="1" u="sng" dirty="0" smtClean="0">
              <a:solidFill>
                <a:srgbClr val="0000FF"/>
              </a:solidFill>
              <a:latin typeface="Calibri" panose="22635452340000000000" pitchFamily="1"/>
            </a:endParaRPr>
          </a:p>
          <a:p>
            <a:pPr marL="514350" indent="-285750" algn="just">
              <a:lnSpc>
                <a:spcPts val="1900"/>
              </a:lnSpc>
              <a:spcBef>
                <a:spcPts val="0"/>
              </a:spcBef>
            </a:pPr>
            <a:r>
              <a:rPr lang="fr-FR" sz="2400" b="1" dirty="0" smtClean="0">
                <a:solidFill>
                  <a:srgbClr val="000000"/>
                </a:solidFill>
                <a:latin typeface="Calibri" panose="22635452340000000000" pitchFamily="1"/>
              </a:rPr>
              <a:t> Téléphone : 05 61 05 02 64</a:t>
            </a:r>
          </a:p>
          <a:p>
            <a:pPr marL="514350" indent="-285750">
              <a:lnSpc>
                <a:spcPts val="1900"/>
              </a:lnSpc>
              <a:spcBef>
                <a:spcPts val="0"/>
              </a:spcBef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14350" indent="-285750">
              <a:lnSpc>
                <a:spcPts val="1900"/>
              </a:lnSpc>
              <a:spcBef>
                <a:spcPts val="0"/>
              </a:spcBef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514350" indent="-285750">
              <a:lnSpc>
                <a:spcPts val="1900"/>
              </a:lnSpc>
              <a:spcBef>
                <a:spcPts val="0"/>
              </a:spcBef>
            </a:pPr>
            <a:endParaRPr lang="fr-FR" sz="2400" b="1" dirty="0" smtClean="0">
              <a:solidFill>
                <a:srgbClr val="0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200"/>
              </a:lnSpc>
              <a:buNone/>
            </a:pPr>
            <a:endParaRPr lang="fr-FR" sz="2650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200"/>
              </a:lnSpc>
              <a:buNone/>
            </a:pPr>
            <a:endParaRPr lang="fr-FR" sz="2650" b="1" dirty="0" smtClean="0">
              <a:solidFill>
                <a:srgbClr val="C00000"/>
              </a:solidFill>
              <a:latin typeface="Calibri" panose="22635452340000000000" pitchFamily="1"/>
            </a:endParaRPr>
          </a:p>
          <a:p>
            <a:pPr marL="0" indent="0" algn="l">
              <a:lnSpc>
                <a:spcPts val="3200"/>
              </a:lnSpc>
              <a:buNone/>
            </a:pPr>
            <a:endParaRPr lang="fr-FR" sz="2650" b="1" dirty="0" smtClean="0">
              <a:solidFill>
                <a:srgbClr val="C00000"/>
              </a:solidFill>
              <a:latin typeface="Calibri" panose="22635452340000000000" pitchFamily="1"/>
            </a:endParaRPr>
          </a:p>
        </p:txBody>
      </p:sp>
      <p:sp>
        <p:nvSpPr>
          <p:cNvPr id="29" name="Espace réservé du texte 28"/>
          <p:cNvSpPr>
            <a:spLocks noGrp="1"/>
          </p:cNvSpPr>
          <p:nvPr>
            <p:ph type="body" idx="10"/>
          </p:nvPr>
        </p:nvSpPr>
        <p:spPr>
          <a:xfrm>
            <a:off x="11186160" y="6495415"/>
            <a:ext cx="73025" cy="103505"/>
          </a:xfrm>
        </p:spPr>
        <p:txBody>
          <a:bodyPr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fr-FR" sz="1200" smtClean="0">
                <a:solidFill>
                  <a:srgbClr val="888888"/>
                </a:solidFill>
                <a:latin typeface="Calibri" panose="22635452340000000000" pitchFamily="1"/>
              </a:rPr>
              <a:t>4</a:t>
            </a:r>
            <a:endParaRPr lang="fr-FR" sz="1200" dirty="0">
              <a:solidFill>
                <a:srgbClr val="888888"/>
              </a:solidFill>
              <a:latin typeface="Calibri" panose="22635452340000000000" pitchFamily="1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645162" y="6492240"/>
            <a:ext cx="888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790575" y="456578"/>
            <a:ext cx="10515600" cy="92808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II. </a:t>
            </a:r>
            <a:r>
              <a:rPr lang="fr-FR" b="1" u="sng" dirty="0" smtClean="0"/>
              <a:t>Votre employeur</a:t>
            </a:r>
            <a:endParaRPr lang="fr-F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385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III. Vos missions</a:t>
            </a:r>
            <a:endParaRPr lang="fr-FR" b="1" u="sng" dirty="0"/>
          </a:p>
        </p:txBody>
      </p:sp>
      <p:sp>
        <p:nvSpPr>
          <p:cNvPr id="11" name="Espace réservé du texte 3"/>
          <p:cNvSpPr>
            <a:spLocks noGrp="1"/>
          </p:cNvSpPr>
          <p:nvPr>
            <p:ph type="body" idx="10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lvl="1" indent="0" algn="just">
              <a:buNone/>
            </a:pPr>
            <a:endParaRPr lang="fr-FR" sz="8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5321"/>
              </p:ext>
            </p:extLst>
          </p:nvPr>
        </p:nvGraphicFramePr>
        <p:xfrm>
          <a:off x="731522" y="3236976"/>
          <a:ext cx="10451589" cy="2121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863">
                  <a:extLst>
                    <a:ext uri="{9D8B030D-6E8A-4147-A177-3AD203B41FA5}">
                      <a16:colId xmlns:a16="http://schemas.microsoft.com/office/drawing/2014/main" val="258300538"/>
                    </a:ext>
                  </a:extLst>
                </a:gridCol>
                <a:gridCol w="3483863">
                  <a:extLst>
                    <a:ext uri="{9D8B030D-6E8A-4147-A177-3AD203B41FA5}">
                      <a16:colId xmlns:a16="http://schemas.microsoft.com/office/drawing/2014/main" val="1655419426"/>
                    </a:ext>
                  </a:extLst>
                </a:gridCol>
                <a:gridCol w="3483863">
                  <a:extLst>
                    <a:ext uri="{9D8B030D-6E8A-4147-A177-3AD203B41FA5}">
                      <a16:colId xmlns:a16="http://schemas.microsoft.com/office/drawing/2014/main" val="1957665192"/>
                    </a:ext>
                  </a:extLst>
                </a:gridCol>
              </a:tblGrid>
              <a:tr h="21117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-Bold"/>
                          <a:ea typeface="+mn-ea"/>
                          <a:cs typeface="+mn-cs"/>
                        </a:rPr>
                        <a:t>dans les actes de la vie quotidienne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aider aux </a:t>
                      </a: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actes essentiels </a:t>
                      </a: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de la vie (habillage….)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favoriser sa mobilité ou encore aider à l’installation, pratique, rapide et discrète.</a:t>
                      </a:r>
                      <a:endParaRPr lang="fr-FR" sz="1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-Bold"/>
                          <a:ea typeface="+mn-ea"/>
                          <a:cs typeface="+mn-cs"/>
                        </a:rPr>
                        <a:t>dans l’accès aux apprentissages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 aider </a:t>
                      </a: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aux tâches scolaires </a:t>
                      </a: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(concertation indispensable avec l’enseignant )</a:t>
                      </a:r>
                      <a:endParaRPr lang="fr-FR" sz="1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Roboto-Bold"/>
                          <a:ea typeface="+mn-ea"/>
                          <a:cs typeface="+mn-cs"/>
                        </a:rPr>
                        <a:t>dans les activités de la vie sociale et relationnelle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-Regular"/>
                          <a:ea typeface="+mn-ea"/>
                          <a:cs typeface="+mn-cs"/>
                        </a:rPr>
                        <a:t>développer la mise en confiance de l’élève et en sensibilisant son environnement au handicap</a:t>
                      </a:r>
                      <a:endParaRPr lang="fr-FR" sz="1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45890"/>
                  </a:ext>
                </a:extLst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731521" y="5590903"/>
            <a:ext cx="1056894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Réf. : circulaire n° 2017-084 du 3-5-2017 relative aux missions et activités des personnels chargés de l’accompagnement des élèves en situation de handicap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9645162" y="6492240"/>
            <a:ext cx="1345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5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8222" y="1381473"/>
            <a:ext cx="6646985" cy="1234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72"/>
              </a:spcBef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Auprès du ou des élèves pour lequel ou lesquels un accompagnement a été reconnu nécessaire par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décision de la commission des droits et de l’autonomie des personnes handicapées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ou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dans des dispositifs collectifs de scolarisation.</a:t>
            </a:r>
          </a:p>
        </p:txBody>
      </p:sp>
      <p:pic>
        <p:nvPicPr>
          <p:cNvPr id="15" name="Imag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9000" y="2673892"/>
            <a:ext cx="4109036" cy="36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3"/>
          <p:cNvSpPr>
            <a:spLocks noGrp="1"/>
          </p:cNvSpPr>
          <p:nvPr>
            <p:ph type="body" idx="10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fr-FR" b="1" dirty="0">
              <a:solidFill>
                <a:schemeClr val="tx1"/>
              </a:solidFill>
              <a:latin typeface="Roboto-Bold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76725"/>
              </p:ext>
            </p:extLst>
          </p:nvPr>
        </p:nvGraphicFramePr>
        <p:xfrm>
          <a:off x="731522" y="3264408"/>
          <a:ext cx="10451589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863">
                  <a:extLst>
                    <a:ext uri="{9D8B030D-6E8A-4147-A177-3AD203B41FA5}">
                      <a16:colId xmlns:a16="http://schemas.microsoft.com/office/drawing/2014/main" val="258300538"/>
                    </a:ext>
                  </a:extLst>
                </a:gridCol>
                <a:gridCol w="3483863">
                  <a:extLst>
                    <a:ext uri="{9D8B030D-6E8A-4147-A177-3AD203B41FA5}">
                      <a16:colId xmlns:a16="http://schemas.microsoft.com/office/drawing/2014/main" val="1655419426"/>
                    </a:ext>
                  </a:extLst>
                </a:gridCol>
                <a:gridCol w="3483863">
                  <a:extLst>
                    <a:ext uri="{9D8B030D-6E8A-4147-A177-3AD203B41FA5}">
                      <a16:colId xmlns:a16="http://schemas.microsoft.com/office/drawing/2014/main" val="1957665192"/>
                    </a:ext>
                  </a:extLst>
                </a:gridCol>
              </a:tblGrid>
              <a:tr h="150876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endParaRPr lang="fr-FR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lang="fr-F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Accompagnement des élèves en situation de handicap, individualisé </a:t>
                      </a:r>
                      <a:r>
                        <a:rPr lang="fr-FR" sz="2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(AESH i)</a:t>
                      </a:r>
                      <a:endParaRPr lang="fr-FR" sz="2800" b="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endParaRPr lang="fr-FR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lang="fr-F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Accompagnement des élèves en situation de handicap, mutualisé </a:t>
                      </a:r>
                      <a:r>
                        <a:rPr lang="fr-FR" sz="2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(AESH mut)</a:t>
                      </a:r>
                      <a:endParaRPr lang="fr-FR" sz="2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endParaRPr lang="fr-FR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E96667"/>
                        </a:buClr>
                        <a:buSzPct val="114000"/>
                        <a:buFont typeface="Wingdings" charset="2"/>
                        <a:buNone/>
                        <a:tabLst/>
                        <a:defRPr/>
                      </a:pPr>
                      <a:r>
                        <a:rPr lang="fr-F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Accompagnement des élèves en situation de handicap collectif </a:t>
                      </a:r>
                      <a:r>
                        <a:rPr lang="fr-FR" sz="2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(AESH </a:t>
                      </a:r>
                      <a:r>
                        <a:rPr lang="fr-FR" sz="2800" b="0" i="0" u="none" strike="noStrike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2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28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45890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731521" y="5590903"/>
            <a:ext cx="1056894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Réf. : circulaire n° 2017-084 du 3-5-2017 relative aux missions et activités des personnels chargés de l’accompagnement des élèves en situation de handicap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9645162" y="6492240"/>
            <a:ext cx="1537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 6</a:t>
            </a:r>
          </a:p>
          <a:p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385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III. Vos missions</a:t>
            </a:r>
            <a:endParaRPr lang="fr-FR" b="1" u="sng" dirty="0"/>
          </a:p>
        </p:txBody>
      </p:sp>
      <p:sp>
        <p:nvSpPr>
          <p:cNvPr id="3" name="Rectangle 2"/>
          <p:cNvSpPr/>
          <p:nvPr/>
        </p:nvSpPr>
        <p:spPr>
          <a:xfrm>
            <a:off x="2866292" y="1979841"/>
            <a:ext cx="5800527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600"/>
              </a:lnSpc>
              <a:spcBef>
                <a:spcPts val="936"/>
              </a:spcBef>
              <a:spcAft>
                <a:spcPts val="1080"/>
              </a:spcAft>
            </a:pPr>
            <a:r>
              <a:rPr lang="fr-FR" sz="2000" b="1" dirty="0">
                <a:latin typeface="Arial" panose="22635452340000000000" pitchFamily="2"/>
              </a:rPr>
              <a:t>Les différents modes d’accompagnement</a:t>
            </a:r>
          </a:p>
        </p:txBody>
      </p:sp>
    </p:spTree>
    <p:extLst>
      <p:ext uri="{BB962C8B-B14F-4D97-AF65-F5344CB8AC3E}">
        <p14:creationId xmlns:p14="http://schemas.microsoft.com/office/powerpoint/2010/main" val="14379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indent="0">
              <a:lnSpc>
                <a:spcPts val="2600"/>
              </a:lnSpc>
              <a:spcBef>
                <a:spcPts val="36"/>
              </a:spcBef>
              <a:buNone/>
            </a:pP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385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15409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30/08/2023                 7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8700" y="1591408"/>
            <a:ext cx="8115300" cy="342657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indent="0" algn="just">
              <a:lnSpc>
                <a:spcPts val="2600"/>
              </a:lnSpc>
              <a:spcBef>
                <a:spcPts val="36"/>
              </a:spcBef>
              <a:buNone/>
            </a:pPr>
            <a:r>
              <a:rPr lang="fr-FR" sz="2000" b="1" u="sng" dirty="0">
                <a:solidFill>
                  <a:srgbClr val="A30D1B"/>
                </a:solidFill>
              </a:rPr>
              <a:t>1. Durée du contrat</a:t>
            </a:r>
          </a:p>
          <a:p>
            <a:pPr indent="0" algn="just">
              <a:lnSpc>
                <a:spcPts val="2600"/>
              </a:lnSpc>
              <a:spcBef>
                <a:spcPts val="36"/>
              </a:spcBef>
              <a:buFont typeface="Symbol"/>
              <a:buChar char="·"/>
            </a:pP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2600"/>
              </a:lnSpc>
              <a:spcBef>
                <a:spcPts val="36"/>
              </a:spcBef>
              <a:buFont typeface="Symbol"/>
              <a:buChar char="·"/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CDD : - contrat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à durée déterminée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Calibri" panose="22635452340000000000" pitchFamily="1"/>
              </a:rPr>
              <a:t> de trois ans </a:t>
            </a:r>
          </a:p>
          <a:p>
            <a:pPr lvl="1" algn="just">
              <a:lnSpc>
                <a:spcPts val="2600"/>
              </a:lnSpc>
              <a:spcBef>
                <a:spcPts val="36"/>
              </a:spcBef>
            </a:pP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     - période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d’essai de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90 </a:t>
            </a:r>
            <a:r>
              <a:rPr lang="fr-FR" b="1" dirty="0" smtClean="0">
                <a:solidFill>
                  <a:srgbClr val="FF0000"/>
                </a:solidFill>
                <a:latin typeface="Calibri" panose="22635452340000000000" pitchFamily="1"/>
              </a:rPr>
              <a:t>jours</a:t>
            </a:r>
          </a:p>
          <a:p>
            <a:pPr lvl="1" algn="just">
              <a:lnSpc>
                <a:spcPts val="2600"/>
              </a:lnSpc>
              <a:spcBef>
                <a:spcPts val="36"/>
              </a:spcBef>
            </a:pPr>
            <a:endParaRPr lang="fr-FR" b="1" dirty="0">
              <a:solidFill>
                <a:srgbClr val="FF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2600"/>
              </a:lnSpc>
              <a:spcBef>
                <a:spcPts val="0"/>
              </a:spcBef>
              <a:buFont typeface="Symbol"/>
              <a:buChar char="·"/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CDI : - contrat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à durée indéterminée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: possibilité de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passage de CDD en CDI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</a:t>
            </a:r>
            <a:endParaRPr lang="fr-FR" b="1" dirty="0" smtClean="0">
              <a:solidFill>
                <a:srgbClr val="FF0000"/>
              </a:solidFill>
              <a:latin typeface="Calibri" panose="22635452340000000000" pitchFamily="1"/>
            </a:endParaRPr>
          </a:p>
          <a:p>
            <a:pPr lvl="1" algn="just">
              <a:lnSpc>
                <a:spcPts val="2600"/>
              </a:lnSpc>
            </a:pPr>
            <a:r>
              <a:rPr lang="fr-FR" b="1" dirty="0" smtClean="0">
                <a:solidFill>
                  <a:srgbClr val="FF0000"/>
                </a:solidFill>
                <a:latin typeface="Calibri" panose="22635452340000000000" pitchFamily="1"/>
              </a:rPr>
              <a:t>       après 3 ans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de service en tant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qu’AESH</a:t>
            </a: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2600"/>
              </a:lnSpc>
              <a:spcBef>
                <a:spcPts val="0"/>
              </a:spcBef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             - </a:t>
            </a:r>
            <a:r>
              <a:rPr lang="fr-FR" b="1" dirty="0" smtClean="0">
                <a:solidFill>
                  <a:srgbClr val="FF0000"/>
                </a:solidFill>
                <a:latin typeface="Calibri" panose="22635452340000000000" pitchFamily="1"/>
              </a:rPr>
              <a:t>pas 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de </a:t>
            </a:r>
            <a:r>
              <a:rPr lang="fr-FR" b="1" dirty="0" smtClean="0">
                <a:solidFill>
                  <a:srgbClr val="FF0000"/>
                </a:solidFill>
                <a:latin typeface="Calibri" panose="22635452340000000000" pitchFamily="1"/>
              </a:rPr>
              <a:t>période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d’essai pour</a:t>
            </a:r>
            <a:r>
              <a:rPr lang="fr-FR" b="1" dirty="0">
                <a:solidFill>
                  <a:srgbClr val="FF0000"/>
                </a:solidFill>
                <a:latin typeface="Calibri" panose="22635452340000000000" pitchFamily="1"/>
              </a:rPr>
              <a:t>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les CDI</a:t>
            </a: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0">
              <a:lnSpc>
                <a:spcPts val="2600"/>
              </a:lnSpc>
              <a:spcBef>
                <a:spcPts val="0"/>
              </a:spcBef>
              <a:buFont typeface="Symbol"/>
              <a:buChar char="·"/>
            </a:pP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>
              <a:lnSpc>
                <a:spcPts val="2600"/>
              </a:lnSpc>
              <a:buFont typeface="Symbol"/>
              <a:buChar char="·"/>
            </a:pP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</p:txBody>
      </p:sp>
    </p:spTree>
    <p:extLst>
      <p:ext uri="{BB962C8B-B14F-4D97-AF65-F5344CB8AC3E}">
        <p14:creationId xmlns:p14="http://schemas.microsoft.com/office/powerpoint/2010/main" val="31311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marL="0" indent="0">
              <a:lnSpc>
                <a:spcPts val="3400"/>
              </a:lnSpc>
              <a:buNone/>
            </a:pP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645162" y="6492240"/>
            <a:ext cx="1614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</a:rPr>
              <a:t>29/08/2022                    </a:t>
            </a:r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body" idx="10"/>
          </p:nvPr>
        </p:nvSpPr>
        <p:spPr>
          <a:xfrm>
            <a:off x="838200" y="460375"/>
            <a:ext cx="10523855" cy="7017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IV. Votre contrat</a:t>
            </a:r>
            <a:endParaRPr lang="fr-FR" b="1" u="sng" dirty="0"/>
          </a:p>
        </p:txBody>
      </p:sp>
      <p:sp>
        <p:nvSpPr>
          <p:cNvPr id="3" name="Rectangle 2"/>
          <p:cNvSpPr/>
          <p:nvPr/>
        </p:nvSpPr>
        <p:spPr>
          <a:xfrm>
            <a:off x="838200" y="1162106"/>
            <a:ext cx="996168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400"/>
              </a:lnSpc>
            </a:pPr>
            <a:r>
              <a:rPr lang="fr-FR" b="1" u="sng" dirty="0">
                <a:solidFill>
                  <a:srgbClr val="A30D1B"/>
                </a:solidFill>
                <a:latin typeface="Calibri" panose="22635452340000000000" pitchFamily="1"/>
              </a:rPr>
              <a:t>2</a:t>
            </a:r>
            <a:r>
              <a:rPr lang="fr-FR" sz="2000" b="1" u="sng" dirty="0">
                <a:solidFill>
                  <a:srgbClr val="A30D1B"/>
                </a:solidFill>
                <a:latin typeface="Calibri" panose="22635452340000000000" pitchFamily="1"/>
              </a:rPr>
              <a:t>. Temps de travail annuel </a:t>
            </a:r>
          </a:p>
          <a:p>
            <a:pPr algn="just">
              <a:lnSpc>
                <a:spcPts val="3400"/>
              </a:lnSpc>
            </a:pPr>
            <a:r>
              <a:rPr lang="fr-FR" dirty="0">
                <a:solidFill>
                  <a:srgbClr val="A30D1B"/>
                </a:solidFill>
                <a:latin typeface="Calibri" panose="22635452340000000000" pitchFamily="1"/>
              </a:rPr>
              <a:t>(</a:t>
            </a:r>
            <a:r>
              <a:rPr lang="fr-FR" sz="2000" dirty="0">
                <a:solidFill>
                  <a:srgbClr val="A30D1B"/>
                </a:solidFill>
                <a:latin typeface="Calibri" panose="22635452340000000000" pitchFamily="1"/>
              </a:rPr>
              <a:t>exemple pour un contrat de 24 </a:t>
            </a:r>
            <a:r>
              <a:rPr lang="fr-FR" sz="2000" b="1" dirty="0">
                <a:solidFill>
                  <a:srgbClr val="A30D1B"/>
                </a:solidFill>
                <a:latin typeface="Calibri" panose="22635452340000000000" pitchFamily="1"/>
              </a:rPr>
              <a:t>h</a:t>
            </a:r>
            <a:r>
              <a:rPr lang="fr-FR" sz="2000" dirty="0">
                <a:solidFill>
                  <a:srgbClr val="A30D1B"/>
                </a:solidFill>
                <a:latin typeface="Calibri" panose="22635452340000000000" pitchFamily="1"/>
              </a:rPr>
              <a:t>eures/</a:t>
            </a:r>
            <a:r>
              <a:rPr lang="fr-FR" sz="2000" b="1" dirty="0">
                <a:solidFill>
                  <a:srgbClr val="A30D1B"/>
                </a:solidFill>
                <a:latin typeface="Calibri" panose="22635452340000000000" pitchFamily="1"/>
              </a:rPr>
              <a:t>s</a:t>
            </a:r>
            <a:r>
              <a:rPr lang="fr-FR" sz="2000" dirty="0">
                <a:solidFill>
                  <a:srgbClr val="A30D1B"/>
                </a:solidFill>
                <a:latin typeface="Calibri" panose="22635452340000000000" pitchFamily="1"/>
              </a:rPr>
              <a:t>emaine)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fr-FR" dirty="0">
                <a:solidFill>
                  <a:srgbClr val="000000"/>
                </a:solidFill>
                <a:latin typeface="Calibri" panose="22635452340000000000" pitchFamily="1"/>
              </a:rPr>
              <a:t> Durée annuelle de service (paye): 24h x 41s =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984h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fr-FR" dirty="0" smtClean="0">
                <a:solidFill>
                  <a:srgbClr val="000000"/>
                </a:solidFill>
                <a:latin typeface="Calibri" panose="22635452340000000000" pitchFamily="1"/>
              </a:rPr>
              <a:t>Durée </a:t>
            </a:r>
            <a:r>
              <a:rPr lang="fr-FR" dirty="0">
                <a:solidFill>
                  <a:srgbClr val="000000"/>
                </a:solidFill>
                <a:latin typeface="Calibri" panose="22635452340000000000" pitchFamily="1"/>
              </a:rPr>
              <a:t>de service en présence de l’élève: 24h x 36s = 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864h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buFont typeface="Symbol"/>
              <a:buChar char="·"/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dirty="0">
                <a:solidFill>
                  <a:srgbClr val="000000"/>
                </a:solidFill>
                <a:latin typeface="Calibri" panose="22635452340000000000" pitchFamily="1"/>
              </a:rPr>
              <a:t>Activités connexes et complémentaires: formations, réunions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...(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120h)</a:t>
            </a:r>
            <a:endParaRPr lang="fr-FR" b="1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algn="just">
              <a:lnSpc>
                <a:spcPts val="3500"/>
              </a:lnSpc>
              <a:spcBef>
                <a:spcPts val="648"/>
              </a:spcBef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rgbClr val="A30D1B"/>
                </a:solidFill>
                <a:latin typeface="Calibri" panose="22635452340000000000" pitchFamily="1"/>
              </a:rPr>
              <a:t> Quotité de travail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576"/>
              </a:spcAft>
              <a:buFont typeface="Symbol"/>
              <a:buChar char="·"/>
            </a:pPr>
            <a:r>
              <a:rPr lang="fr-FR" dirty="0">
                <a:solidFill>
                  <a:srgbClr val="000000"/>
                </a:solidFill>
                <a:latin typeface="Calibri" panose="22635452340000000000" pitchFamily="1"/>
              </a:rPr>
              <a:t> (</a:t>
            </a: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24h x 41s x 100%) /1607h= </a:t>
            </a:r>
            <a:r>
              <a:rPr lang="fr-FR" b="1" dirty="0" smtClean="0">
                <a:solidFill>
                  <a:srgbClr val="000000"/>
                </a:solidFill>
                <a:latin typeface="Calibri" panose="22635452340000000000" pitchFamily="1"/>
              </a:rPr>
              <a:t>62%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576"/>
              </a:spcAft>
              <a:buFont typeface="Symbol"/>
              <a:buChar char="·"/>
            </a:pPr>
            <a:r>
              <a:rPr lang="fr-FR" b="1" dirty="0">
                <a:solidFill>
                  <a:srgbClr val="000000"/>
                </a:solidFill>
                <a:latin typeface="Calibri" panose="22635452340000000000" pitchFamily="1"/>
              </a:rPr>
              <a:t> </a:t>
            </a:r>
            <a:r>
              <a:rPr lang="fr-FR" dirty="0" smtClean="0">
                <a:solidFill>
                  <a:srgbClr val="000000"/>
                </a:solidFill>
                <a:latin typeface="Calibri" panose="22635452340000000000" pitchFamily="1"/>
              </a:rPr>
              <a:t>Jours de fractionnement : 2 jours de congé supplémentaire</a:t>
            </a:r>
            <a:endParaRPr lang="fr-FR" dirty="0">
              <a:solidFill>
                <a:srgbClr val="000000"/>
              </a:solidFill>
              <a:latin typeface="Calibri" panose="22635452340000000000" pitchFamily="1"/>
            </a:endParaRPr>
          </a:p>
          <a:p>
            <a:pPr indent="-285750" algn="just">
              <a:lnSpc>
                <a:spcPts val="3500"/>
              </a:lnSpc>
              <a:spcBef>
                <a:spcPts val="648"/>
              </a:spcBef>
              <a:spcAft>
                <a:spcPts val="576"/>
              </a:spcAft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rgbClr val="A30D1B"/>
                </a:solidFill>
                <a:latin typeface="Calibri" panose="22635452340000000000" pitchFamily="1"/>
              </a:rPr>
              <a:t>Jours de </a:t>
            </a:r>
            <a:r>
              <a:rPr lang="fr-FR" sz="2000" b="1" dirty="0" smtClean="0">
                <a:solidFill>
                  <a:srgbClr val="A30D1B"/>
                </a:solidFill>
                <a:latin typeface="Calibri" panose="22635452340000000000" pitchFamily="1"/>
              </a:rPr>
              <a:t>fractionnement : 2</a:t>
            </a:r>
            <a:endParaRPr lang="fr-FR" sz="2000" b="1" dirty="0">
              <a:solidFill>
                <a:srgbClr val="A30D1B"/>
              </a:solidFill>
              <a:latin typeface="Calibri" panose="22635452340000000000" pitchFamily="1"/>
            </a:endParaRP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576"/>
              </a:spcAft>
              <a:buFont typeface="Symbol"/>
              <a:buChar char="·"/>
            </a:pPr>
            <a:r>
              <a:rPr lang="fr-FR" dirty="0"/>
              <a:t> </a:t>
            </a:r>
            <a:r>
              <a:rPr lang="fr-FR" dirty="0" smtClean="0"/>
              <a:t>Deux jours </a:t>
            </a:r>
            <a:r>
              <a:rPr lang="fr-FR" dirty="0"/>
              <a:t>de </a:t>
            </a:r>
            <a:r>
              <a:rPr lang="fr-FR" dirty="0" smtClean="0"/>
              <a:t>congé supplémentaires sont attribués après validation du supérieur hiérarchique </a:t>
            </a:r>
            <a:r>
              <a:rPr lang="fr-FR" dirty="0"/>
              <a:t>à l’agent </a:t>
            </a:r>
            <a:r>
              <a:rPr lang="fr-FR" dirty="0" smtClean="0"/>
              <a:t>car le </a:t>
            </a:r>
            <a:r>
              <a:rPr lang="fr-FR" dirty="0"/>
              <a:t>nombre de jours de congé pris en dehors de la période du 1er mai au 31 octobre </a:t>
            </a:r>
            <a:r>
              <a:rPr lang="fr-FR" dirty="0" smtClean="0"/>
              <a:t>est au </a:t>
            </a:r>
            <a:r>
              <a:rPr lang="fr-FR" dirty="0"/>
              <a:t>moins égal à huit </a:t>
            </a:r>
            <a:r>
              <a:rPr lang="fr-FR" dirty="0" smtClean="0"/>
              <a:t>jours. </a:t>
            </a:r>
          </a:p>
          <a:p>
            <a:pPr indent="0" algn="just">
              <a:lnSpc>
                <a:spcPts val="3000"/>
              </a:lnSpc>
              <a:spcBef>
                <a:spcPts val="0"/>
              </a:spcBef>
              <a:spcAft>
                <a:spcPts val="576"/>
              </a:spcAft>
              <a:buFont typeface="Symbol"/>
              <a:buChar char="·"/>
            </a:pPr>
            <a:r>
              <a:rPr lang="fr-FR" dirty="0"/>
              <a:t> </a:t>
            </a:r>
            <a:r>
              <a:rPr lang="fr-FR" dirty="0" smtClean="0"/>
              <a:t>A mentionner dans la catégorie « </a:t>
            </a:r>
            <a:r>
              <a:rPr lang="fr-FR" i="1" dirty="0" smtClean="0"/>
              <a:t>autre raison </a:t>
            </a:r>
            <a:r>
              <a:rPr lang="fr-FR" dirty="0" smtClean="0"/>
              <a:t>» sur le formulaire d’autorisation d’absence.      </a:t>
            </a:r>
            <a:endParaRPr lang="fr-FR" dirty="0">
              <a:solidFill>
                <a:srgbClr val="000000"/>
              </a:solidFill>
              <a:latin typeface="Calibri" panose="22635452340000000000" pitchFamily="1"/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823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2357</TotalTime>
  <Words>2270</Words>
  <Application>Microsoft Office PowerPoint</Application>
  <PresentationFormat>Grand écran</PresentationFormat>
  <Paragraphs>369</Paragraphs>
  <Slides>24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6" baseType="lpstr">
      <vt:lpstr>Arial</vt:lpstr>
      <vt:lpstr>Arial Black</vt:lpstr>
      <vt:lpstr>Bookman Old Style</vt:lpstr>
      <vt:lpstr>Calibri</vt:lpstr>
      <vt:lpstr>Calibri Light</vt:lpstr>
      <vt:lpstr>Roboto-Bold</vt:lpstr>
      <vt:lpstr>Roboto-Regular</vt:lpstr>
      <vt:lpstr>Symbol</vt:lpstr>
      <vt:lpstr>Tahoma</vt:lpstr>
      <vt:lpstr>Times New Roman</vt:lpstr>
      <vt:lpstr>Wingdings</vt:lpstr>
      <vt:lpstr/>
      <vt:lpstr>Réunion de pré-rentrée AESH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ROZIERES FREDERIC</dc:creator>
  <cp:lastModifiedBy>CLARAC SYLVIE</cp:lastModifiedBy>
  <cp:revision>437</cp:revision>
  <cp:lastPrinted>2023-08-28T18:17:19Z</cp:lastPrinted>
  <dcterms:modified xsi:type="dcterms:W3CDTF">2023-08-29T18:49:26Z</dcterms:modified>
</cp:coreProperties>
</file>