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3400" cy="151257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NNEFOUS LAURE" initials="BL" lastIdx="3" clrIdx="0">
    <p:extLst>
      <p:ext uri="{19B8F6BF-5375-455C-9EA6-DF929625EA0E}">
        <p15:presenceInfo xmlns:p15="http://schemas.microsoft.com/office/powerpoint/2012/main" userId="S-1-5-21-438068559-3184488261-2103775310-71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5645"/>
    <a:srgbClr val="748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23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1757D-3647-4D76-9E45-8F60EEEF2B95}" type="datetimeFigureOut">
              <a:rPr lang="fr-FR" smtClean="0"/>
              <a:t>10/02/2025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8095D-01D5-461D-B7D9-7BFC7771B0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41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a12-deme2b@ac-toulouse.fr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430728" y="3935241"/>
            <a:ext cx="3949650" cy="6114733"/>
            <a:chOff x="419100" y="4487672"/>
            <a:chExt cx="3829050" cy="6097978"/>
          </a:xfrm>
        </p:grpSpPr>
        <p:sp>
          <p:nvSpPr>
            <p:cNvPr id="4" name="object 4"/>
            <p:cNvSpPr/>
            <p:nvPr/>
          </p:nvSpPr>
          <p:spPr>
            <a:xfrm>
              <a:off x="419100" y="4487672"/>
              <a:ext cx="3829050" cy="6097978"/>
            </a:xfrm>
            <a:custGeom>
              <a:avLst/>
              <a:gdLst/>
              <a:ahLst/>
              <a:cxnLst/>
              <a:rect l="l" t="t" r="r" b="b"/>
              <a:pathLst>
                <a:path w="3829050" h="5988050">
                  <a:moveTo>
                    <a:pt x="3829050" y="0"/>
                  </a:moveTo>
                  <a:lnTo>
                    <a:pt x="0" y="0"/>
                  </a:lnTo>
                  <a:lnTo>
                    <a:pt x="0" y="5988050"/>
                  </a:lnTo>
                  <a:lnTo>
                    <a:pt x="3829050" y="5988050"/>
                  </a:lnTo>
                  <a:lnTo>
                    <a:pt x="382905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>
              <a:pPr>
                <a:lnSpc>
                  <a:spcPct val="150000"/>
                </a:lnSpc>
              </a:pPr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419100" y="4487672"/>
              <a:ext cx="3829050" cy="5988050"/>
            </a:xfrm>
            <a:custGeom>
              <a:avLst/>
              <a:gdLst/>
              <a:ahLst/>
              <a:cxnLst/>
              <a:rect l="l" t="t" r="r" b="b"/>
              <a:pathLst>
                <a:path w="3829050" h="5988050">
                  <a:moveTo>
                    <a:pt x="0" y="5988050"/>
                  </a:moveTo>
                  <a:lnTo>
                    <a:pt x="3829050" y="5988050"/>
                  </a:lnTo>
                  <a:lnTo>
                    <a:pt x="3829050" y="0"/>
                  </a:lnTo>
                  <a:lnTo>
                    <a:pt x="0" y="0"/>
                  </a:lnTo>
                  <a:lnTo>
                    <a:pt x="0" y="5988050"/>
                  </a:lnTo>
                  <a:close/>
                </a:path>
              </a:pathLst>
            </a:custGeom>
            <a:ln w="12700">
              <a:solidFill>
                <a:srgbClr val="BCD6ED"/>
              </a:solidFill>
            </a:ln>
          </p:spPr>
          <p:txBody>
            <a:bodyPr wrap="square" lIns="0" tIns="0" rIns="0" bIns="0" rtlCol="0"/>
            <a:lstStyle/>
            <a:p>
              <a:pPr>
                <a:lnSpc>
                  <a:spcPct val="150000"/>
                </a:lnSpc>
              </a:pPr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78370" y="3940473"/>
            <a:ext cx="3129661" cy="10332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7195" marR="5080" indent="-417830" algn="ctr">
              <a:lnSpc>
                <a:spcPct val="150000"/>
              </a:lnSpc>
              <a:spcBef>
                <a:spcPts val="100"/>
              </a:spcBef>
            </a:pPr>
            <a:r>
              <a:rPr lang="fr-FR" sz="1500" b="1" spc="-10" dirty="0" smtClean="0">
                <a:latin typeface="Marianne" panose="02000000000000000000" pitchFamily="2" charset="0"/>
                <a:cs typeface="Tahoma"/>
              </a:rPr>
              <a:t>Mon interlocuteur(</a:t>
            </a:r>
            <a:r>
              <a:rPr lang="fr-FR" sz="1500" b="1" spc="-10" dirty="0" err="1" smtClean="0">
                <a:latin typeface="Marianne" panose="02000000000000000000" pitchFamily="2" charset="0"/>
                <a:cs typeface="Tahoma"/>
              </a:rPr>
              <a:t>trice</a:t>
            </a:r>
            <a:r>
              <a:rPr lang="fr-FR" sz="1500" b="1" spc="-10" dirty="0" smtClean="0">
                <a:latin typeface="Marianne" panose="02000000000000000000" pitchFamily="2" charset="0"/>
                <a:cs typeface="Tahoma"/>
              </a:rPr>
              <a:t>) est</a:t>
            </a:r>
          </a:p>
          <a:p>
            <a:pPr marL="417195" marR="5080" indent="-417830" algn="ctr">
              <a:lnSpc>
                <a:spcPct val="150000"/>
              </a:lnSpc>
              <a:spcBef>
                <a:spcPts val="100"/>
              </a:spcBef>
            </a:pPr>
            <a:r>
              <a:rPr lang="fr-FR" sz="1500" b="1" spc="-10" dirty="0" smtClean="0">
                <a:latin typeface="Marianne" panose="02000000000000000000" pitchFamily="2" charset="0"/>
                <a:cs typeface="Tahoma"/>
              </a:rPr>
              <a:t>La directrice/le directeur</a:t>
            </a:r>
          </a:p>
          <a:p>
            <a:pPr marL="417195" marR="5080" indent="-417830" algn="ctr">
              <a:lnSpc>
                <a:spcPct val="150000"/>
              </a:lnSpc>
              <a:spcBef>
                <a:spcPts val="100"/>
              </a:spcBef>
            </a:pPr>
            <a:r>
              <a:rPr lang="fr-FR" sz="1500" b="1" spc="-10" dirty="0" smtClean="0">
                <a:latin typeface="Marianne" panose="02000000000000000000" pitchFamily="2" charset="0"/>
                <a:cs typeface="Tahoma"/>
              </a:rPr>
              <a:t> de l’école de mon enfant.</a:t>
            </a:r>
            <a:endParaRPr lang="fr-FR" sz="1500" b="1" spc="-10" dirty="0">
              <a:latin typeface="Marianne" panose="02000000000000000000" pitchFamily="2" charset="0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581" y="5004470"/>
            <a:ext cx="357124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0" marR="30480" indent="-228600" algn="just">
              <a:lnSpc>
                <a:spcPct val="150000"/>
              </a:lnSpc>
              <a:spcBef>
                <a:spcPts val="100"/>
              </a:spcBef>
              <a:buClr>
                <a:srgbClr val="7480BA"/>
              </a:buClr>
              <a:buSzPct val="128571"/>
              <a:buFont typeface="Symbol"/>
              <a:buChar char=""/>
              <a:tabLst>
                <a:tab pos="254000" algn="l"/>
              </a:tabLst>
            </a:pPr>
            <a:r>
              <a:rPr lang="fr-FR" sz="1300" b="1" u="sng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 partir du mois de 3 </a:t>
            </a:r>
            <a:r>
              <a:rPr lang="fr-FR" sz="1300" b="1" u="sng" dirty="0" smtClean="0"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mars</a:t>
            </a:r>
            <a:r>
              <a:rPr lang="fr-FR" sz="1300" b="1" u="sng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2025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c’est elle/lui, qui me remettra tous les documents nécessaires à l’affectation de mon enfant en classe de 6</a:t>
            </a:r>
            <a:r>
              <a:rPr lang="fr-FR" sz="1300" baseline="3000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ème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sz="1300" baseline="21604" dirty="0">
              <a:latin typeface="Marianne" panose="02000000000000000000" pitchFamily="2" charset="0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7581" y="6138666"/>
            <a:ext cx="3635828" cy="3329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marR="11430" lvl="0" indent="-34290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buClr>
                <a:srgbClr val="7480BA"/>
              </a:buClr>
              <a:buSzPts val="18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endParaRPr lang="fr-FR" sz="1300" b="1" u="sng" dirty="0" smtClean="0">
              <a:latin typeface="Verdana" panose="020B0604030504040204" pitchFamily="34" charset="0"/>
              <a:ea typeface="Verdana" panose="020B0604030504040204" pitchFamily="34" charset="0"/>
              <a:cs typeface="Symbol" panose="05050102010706020507" pitchFamily="18" charset="2"/>
            </a:endParaRPr>
          </a:p>
          <a:p>
            <a:pPr marL="342900" marR="11430" lvl="0" indent="-34290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buClr>
                <a:srgbClr val="7480BA"/>
              </a:buClr>
              <a:buSzPts val="18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1300" b="1" u="sng" dirty="0" smtClean="0"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Sur ces documents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 :</a:t>
            </a:r>
          </a:p>
          <a:p>
            <a:pPr marR="11430" lvl="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buClr>
                <a:srgbClr val="7480BA"/>
              </a:buClr>
              <a:buSzPts val="1800"/>
              <a:tabLst>
                <a:tab pos="228600" algn="l"/>
              </a:tabLst>
            </a:pP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Tahoma" panose="020B0604030504040204" pitchFamily="34" charset="0"/>
              </a:rPr>
              <a:t>Je dois indiquer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Tahoma" panose="020B0604030504040204" pitchFamily="34" charset="0"/>
              </a:rPr>
              <a:t>l’adresse du domicile de mon enfant à la rentrée de septembre afin de déterminer son collège de secteur,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Tahoma" panose="020B0604030504040204" pitchFamily="34" charset="0"/>
              </a:rPr>
              <a:t>signaler tout changement dans la 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situation familiale.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2"/>
            </a:pPr>
            <a:r>
              <a:rPr lang="fr-FR" sz="1300" dirty="0" smtClean="0"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Je dois préciser mon choix d’établissement pour la rentrée.</a:t>
            </a:r>
            <a:endParaRPr lang="fr-FR" sz="1300" dirty="0" smtClean="0">
              <a:effectLst/>
              <a:latin typeface="Marianne" panose="02000000000000000000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+mj-lt"/>
              <a:buAutoNum type="arabicPeriod" startAt="2"/>
            </a:pPr>
            <a:endParaRPr sz="130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413500" y="4481068"/>
            <a:ext cx="3956050" cy="3994150"/>
            <a:chOff x="6413500" y="4481068"/>
            <a:chExt cx="3956050" cy="3994150"/>
          </a:xfrm>
        </p:grpSpPr>
        <p:sp>
          <p:nvSpPr>
            <p:cNvPr id="12" name="object 12"/>
            <p:cNvSpPr/>
            <p:nvPr/>
          </p:nvSpPr>
          <p:spPr>
            <a:xfrm>
              <a:off x="6419850" y="4487418"/>
              <a:ext cx="3943350" cy="3981450"/>
            </a:xfrm>
            <a:custGeom>
              <a:avLst/>
              <a:gdLst/>
              <a:ahLst/>
              <a:cxnLst/>
              <a:rect l="l" t="t" r="r" b="b"/>
              <a:pathLst>
                <a:path w="3943350" h="3981450">
                  <a:moveTo>
                    <a:pt x="3943350" y="0"/>
                  </a:moveTo>
                  <a:lnTo>
                    <a:pt x="0" y="0"/>
                  </a:lnTo>
                  <a:lnTo>
                    <a:pt x="0" y="3981450"/>
                  </a:lnTo>
                  <a:lnTo>
                    <a:pt x="3943350" y="3981450"/>
                  </a:lnTo>
                  <a:lnTo>
                    <a:pt x="3943350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419850" y="4487418"/>
              <a:ext cx="3943350" cy="3981450"/>
            </a:xfrm>
            <a:custGeom>
              <a:avLst/>
              <a:gdLst/>
              <a:ahLst/>
              <a:cxnLst/>
              <a:rect l="l" t="t" r="r" b="b"/>
              <a:pathLst>
                <a:path w="3943350" h="3981450">
                  <a:moveTo>
                    <a:pt x="0" y="3981450"/>
                  </a:moveTo>
                  <a:lnTo>
                    <a:pt x="3943350" y="3981450"/>
                  </a:lnTo>
                  <a:lnTo>
                    <a:pt x="3943350" y="0"/>
                  </a:lnTo>
                  <a:lnTo>
                    <a:pt x="0" y="0"/>
                  </a:lnTo>
                  <a:lnTo>
                    <a:pt x="0" y="3981450"/>
                  </a:lnTo>
                  <a:close/>
                </a:path>
              </a:pathLst>
            </a:custGeom>
            <a:ln w="12700">
              <a:solidFill>
                <a:srgbClr val="C5DFB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403901" y="3938769"/>
            <a:ext cx="3956050" cy="686046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lIns="0" tIns="66040" rIns="0" bIns="0" rtlCol="0">
            <a:spAutoFit/>
          </a:bodyPr>
          <a:lstStyle/>
          <a:p>
            <a:pPr marL="871855" marR="203200" indent="-662940" algn="ctr">
              <a:lnSpc>
                <a:spcPct val="115000"/>
              </a:lnSpc>
              <a:spcBef>
                <a:spcPts val="555"/>
              </a:spcBef>
              <a:spcAft>
                <a:spcPts val="0"/>
              </a:spcAft>
            </a:pP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Mon</a:t>
            </a:r>
            <a:r>
              <a:rPr lang="fr-FR" sz="1500" b="1" spc="4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interlocuteur(</a:t>
            </a:r>
            <a:r>
              <a:rPr lang="fr-FR" sz="1500" b="1" dirty="0" err="1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trice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)</a:t>
            </a:r>
            <a:r>
              <a:rPr lang="fr-FR" sz="1500" b="1" spc="4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est</a:t>
            </a:r>
            <a:r>
              <a:rPr lang="fr-FR" sz="1500" b="1" spc="5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endParaRPr lang="fr-FR" sz="1500" dirty="0" smtClean="0">
              <a:effectLst/>
              <a:latin typeface="Marianne" panose="02000000000000000000" pitchFamily="2" charset="0"/>
              <a:ea typeface="Tahoma" panose="020B0604030504040204" pitchFamily="34" charset="0"/>
            </a:endParaRPr>
          </a:p>
          <a:p>
            <a:pPr marL="871855" marR="203200" indent="-662940" algn="ctr">
              <a:lnSpc>
                <a:spcPct val="115000"/>
              </a:lnSpc>
              <a:spcBef>
                <a:spcPts val="555"/>
              </a:spcBef>
              <a:spcAft>
                <a:spcPts val="0"/>
              </a:spcAft>
            </a:pP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la</a:t>
            </a:r>
            <a:r>
              <a:rPr lang="fr-FR" sz="1500" b="1" spc="60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principale/le principal</a:t>
            </a:r>
            <a:r>
              <a:rPr lang="fr-FR" sz="1500" b="1" spc="3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de</a:t>
            </a:r>
            <a:r>
              <a:rPr lang="fr-FR" sz="1500" b="1" spc="60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endParaRPr lang="fr-FR" sz="1500" dirty="0" smtClean="0">
              <a:effectLst/>
              <a:latin typeface="Marianne" panose="02000000000000000000" pitchFamily="2" charset="0"/>
              <a:ea typeface="Tahoma" panose="020B0604030504040204" pitchFamily="34" charset="0"/>
            </a:endParaRPr>
          </a:p>
          <a:p>
            <a:pPr marL="871855" marR="203200" indent="-662940" algn="ctr">
              <a:lnSpc>
                <a:spcPct val="115000"/>
              </a:lnSpc>
              <a:spcBef>
                <a:spcPts val="555"/>
              </a:spcBef>
              <a:spcAft>
                <a:spcPts val="0"/>
              </a:spcAft>
            </a:pP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mon </a:t>
            </a:r>
            <a:r>
              <a:rPr lang="fr-FR" sz="1500" b="1" spc="-37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    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collège</a:t>
            </a:r>
            <a:r>
              <a:rPr lang="fr-FR" sz="1500" b="1" spc="-2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public</a:t>
            </a:r>
            <a:r>
              <a:rPr lang="fr-FR" sz="1500" b="1" spc="-1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de</a:t>
            </a:r>
            <a:r>
              <a:rPr lang="fr-FR" sz="1500" b="1" spc="-25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 </a:t>
            </a:r>
            <a:r>
              <a:rPr lang="fr-FR" sz="15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secteur.</a:t>
            </a:r>
            <a:endParaRPr lang="fr-FR" sz="1500" dirty="0" smtClean="0">
              <a:effectLst/>
              <a:latin typeface="Marianne" panose="02000000000000000000" pitchFamily="2" charset="0"/>
              <a:ea typeface="Tahoma" panose="020B0604030504040204" pitchFamily="34" charset="0"/>
            </a:endParaRPr>
          </a:p>
          <a:p>
            <a:pPr marL="342900" marR="100965" lvl="0" indent="-342900" algn="just">
              <a:lnSpc>
                <a:spcPct val="99000"/>
              </a:lnSpc>
              <a:spcBef>
                <a:spcPts val="30"/>
              </a:spcBef>
              <a:spcAft>
                <a:spcPts val="1200"/>
              </a:spcAft>
              <a:buClr>
                <a:srgbClr val="A8BA2F"/>
              </a:buClr>
              <a:buSzPts val="1800"/>
              <a:buFont typeface="Symbol" panose="05050102010706020507" pitchFamily="18" charset="2"/>
              <a:buChar char=""/>
              <a:tabLst>
                <a:tab pos="377190" algn="l"/>
              </a:tabLst>
            </a:pPr>
            <a:endParaRPr lang="fr-FR" sz="1300" dirty="0" smtClean="0">
              <a:effectLst/>
              <a:latin typeface="Marianne" panose="02000000000000000000" pitchFamily="2" charset="0"/>
              <a:ea typeface="Verdana" panose="020B0604030504040204" pitchFamily="34" charset="0"/>
              <a:cs typeface="Symbol" panose="05050102010706020507" pitchFamily="18" charset="2"/>
            </a:endParaRPr>
          </a:p>
          <a:p>
            <a:pPr marL="342900" marR="100965" lvl="0" indent="-342900" algn="just">
              <a:lnSpc>
                <a:spcPct val="99000"/>
              </a:lnSpc>
              <a:spcBef>
                <a:spcPts val="30"/>
              </a:spcBef>
              <a:spcAft>
                <a:spcPts val="1200"/>
              </a:spcAft>
              <a:buClr>
                <a:srgbClr val="A8BA2F"/>
              </a:buClr>
              <a:buSzPts val="1800"/>
              <a:buFont typeface="Symbol" panose="05050102010706020507" pitchFamily="18" charset="2"/>
              <a:buChar char=""/>
              <a:tabLst>
                <a:tab pos="377190" algn="l"/>
              </a:tabLst>
            </a:pP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Je</a:t>
            </a:r>
            <a:r>
              <a:rPr lang="fr-FR" sz="1300" spc="-25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 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dois</a:t>
            </a:r>
            <a:r>
              <a:rPr lang="fr-FR" sz="1300" spc="-3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 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Verdana" panose="020B0604030504040204" pitchFamily="34" charset="0"/>
                <a:cs typeface="Symbol" panose="05050102010706020507" pitchFamily="18" charset="2"/>
              </a:rPr>
              <a:t>contacter entre :</a:t>
            </a:r>
          </a:p>
          <a:p>
            <a:pPr marL="147320" marR="100965" algn="ctr">
              <a:lnSpc>
                <a:spcPct val="99000"/>
              </a:lnSpc>
              <a:spcBef>
                <a:spcPts val="30"/>
              </a:spcBef>
              <a:spcAft>
                <a:spcPts val="1200"/>
              </a:spcAft>
              <a:tabLst>
                <a:tab pos="377190" algn="l"/>
              </a:tabLst>
            </a:pPr>
            <a:r>
              <a:rPr lang="fr-FR" sz="1300" b="1" dirty="0" smtClean="0">
                <a:effectLst/>
                <a:latin typeface="Marianne" panose="02000000000000000000" pitchFamily="2" charset="0"/>
                <a:ea typeface="Verdana" panose="020B0604030504040204" pitchFamily="34" charset="0"/>
              </a:rPr>
              <a:t>le lundi 03 mars 2025</a:t>
            </a:r>
          </a:p>
          <a:p>
            <a:pPr marL="147320" marR="100965" algn="ctr">
              <a:lnSpc>
                <a:spcPct val="99000"/>
              </a:lnSpc>
              <a:spcBef>
                <a:spcPts val="30"/>
              </a:spcBef>
              <a:spcAft>
                <a:spcPts val="1200"/>
              </a:spcAft>
              <a:tabLst>
                <a:tab pos="377190" algn="l"/>
              </a:tabLst>
            </a:pPr>
            <a:r>
              <a:rPr lang="fr-FR" sz="1300" b="1" dirty="0" smtClean="0">
                <a:effectLst/>
                <a:latin typeface="Marianne" panose="02000000000000000000" pitchFamily="2" charset="0"/>
                <a:ea typeface="Verdana" panose="020B0604030504040204" pitchFamily="34" charset="0"/>
              </a:rPr>
              <a:t>et le vendredi 25 </a:t>
            </a:r>
            <a:r>
              <a:rPr lang="fr-FR" sz="1300" b="1" smtClean="0">
                <a:effectLst/>
                <a:latin typeface="Marianne" panose="02000000000000000000" pitchFamily="2" charset="0"/>
                <a:ea typeface="Verdana" panose="020B0604030504040204" pitchFamily="34" charset="0"/>
              </a:rPr>
              <a:t>avril 2025</a:t>
            </a:r>
            <a:r>
              <a:rPr lang="fr-FR" sz="1300" smtClean="0">
                <a:effectLst/>
                <a:latin typeface="Marianne" panose="02000000000000000000" pitchFamily="2" charset="0"/>
                <a:ea typeface="Verdana" panose="020B0604030504040204" pitchFamily="34" charset="0"/>
              </a:rPr>
              <a:t>,</a:t>
            </a:r>
            <a:r>
              <a:rPr lang="fr-FR" sz="1300" smtClean="0">
                <a:latin typeface="Marianne" panose="02000000000000000000" pitchFamily="2" charset="0"/>
              </a:rPr>
              <a:t> </a:t>
            </a:r>
            <a:endParaRPr lang="fr-FR" sz="1300" dirty="0" smtClean="0">
              <a:latin typeface="Marianne" panose="02000000000000000000" pitchFamily="2" charset="0"/>
            </a:endParaRPr>
          </a:p>
          <a:p>
            <a:pPr marL="147320" marR="100965" algn="just">
              <a:lnSpc>
                <a:spcPct val="150000"/>
              </a:lnSpc>
              <a:spcBef>
                <a:spcPts val="30"/>
              </a:spcBef>
              <a:tabLst>
                <a:tab pos="377190" algn="l"/>
              </a:tabLst>
            </a:pP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mon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collège public de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secteur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(site DSDEN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12 - Annexe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8 sectorisation des collèges)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,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qui me remettra tous les documents nécessaires à l’affectation de mon enfant en classe de 6</a:t>
            </a:r>
            <a:r>
              <a:rPr lang="fr-FR" sz="1300" baseline="30000" dirty="0">
                <a:latin typeface="Marianne" panose="02000000000000000000" pitchFamily="2" charset="0"/>
                <a:ea typeface="Verdana" panose="020B0604030504040204" pitchFamily="34" charset="0"/>
              </a:rPr>
              <a:t>ème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.</a:t>
            </a:r>
            <a:r>
              <a:rPr lang="fr-FR" sz="130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47320" marR="100965" algn="just">
              <a:lnSpc>
                <a:spcPct val="150000"/>
              </a:lnSpc>
              <a:spcBef>
                <a:spcPts val="30"/>
              </a:spcBef>
              <a:tabLst>
                <a:tab pos="377190" algn="l"/>
              </a:tabLst>
            </a:pPr>
            <a:endParaRPr lang="fr-FR" sz="1300" dirty="0" smtClean="0">
              <a:effectLst/>
              <a:latin typeface="Marianne" panose="02000000000000000000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33070" marR="100965" indent="-285750" algn="just">
              <a:lnSpc>
                <a:spcPct val="150000"/>
              </a:lnSpc>
              <a:spcBef>
                <a:spcPts val="3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377190" algn="l"/>
              </a:tabLst>
            </a:pPr>
            <a:r>
              <a:rPr lang="fr-FR" sz="130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Ces documents devront être déposés au collège </a:t>
            </a:r>
            <a:r>
              <a:rPr lang="fr-FR" sz="13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avant</a:t>
            </a:r>
            <a:r>
              <a:rPr lang="fr-FR" sz="1300" b="1" spc="-80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3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le</a:t>
            </a:r>
            <a:r>
              <a:rPr lang="fr-FR" sz="1300" b="1" spc="-55" dirty="0" smtClean="0">
                <a:effectLst/>
                <a:latin typeface="Marianne" panose="020000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vendredi </a:t>
            </a:r>
            <a:r>
              <a:rPr lang="fr-FR" sz="1300" b="1" dirty="0" smtClean="0">
                <a:effectLst/>
                <a:latin typeface="Marianne" panose="02000000000000000000" pitchFamily="2" charset="0"/>
                <a:ea typeface="Tahoma" panose="020B0604030504040204" pitchFamily="34" charset="0"/>
              </a:rPr>
              <a:t>25 avril 2025.</a:t>
            </a:r>
            <a:endParaRPr lang="fr-FR" sz="1300" dirty="0" smtClean="0">
              <a:latin typeface="Marianne" panose="02000000000000000000" pitchFamily="2" charset="0"/>
              <a:ea typeface="Verdana" panose="020B0604030504040204" pitchFamily="34" charset="0"/>
            </a:endParaRPr>
          </a:p>
          <a:p>
            <a:pPr marL="147320" marR="100965" algn="just">
              <a:lnSpc>
                <a:spcPct val="150000"/>
              </a:lnSpc>
              <a:spcBef>
                <a:spcPts val="30"/>
              </a:spcBef>
              <a:spcAft>
                <a:spcPts val="1200"/>
              </a:spcAft>
              <a:tabLst>
                <a:tab pos="377190" algn="l"/>
              </a:tabLst>
            </a:pPr>
            <a:endParaRPr lang="fr-FR" sz="1300" dirty="0" smtClean="0">
              <a:effectLst/>
              <a:latin typeface="Verdan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7320" marR="100965" algn="just">
              <a:lnSpc>
                <a:spcPct val="150000"/>
              </a:lnSpc>
              <a:spcBef>
                <a:spcPts val="30"/>
              </a:spcBef>
              <a:spcAft>
                <a:spcPts val="1200"/>
              </a:spcAft>
              <a:tabLst>
                <a:tab pos="377190" algn="l"/>
              </a:tabLst>
            </a:pPr>
            <a:endParaRPr lang="fr-FR" sz="13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47320" marR="100965" algn="ctr">
              <a:lnSpc>
                <a:spcPct val="99000"/>
              </a:lnSpc>
              <a:spcBef>
                <a:spcPts val="30"/>
              </a:spcBef>
              <a:spcAft>
                <a:spcPts val="1200"/>
              </a:spcAft>
              <a:tabLst>
                <a:tab pos="377190" algn="l"/>
              </a:tabLst>
            </a:pPr>
            <a:endParaRPr lang="fr-FR" sz="1300" dirty="0" smtClean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47320" marR="100965">
              <a:lnSpc>
                <a:spcPct val="99000"/>
              </a:lnSpc>
              <a:spcBef>
                <a:spcPts val="30"/>
              </a:spcBef>
              <a:spcAft>
                <a:spcPts val="1200"/>
              </a:spcAft>
              <a:tabLst>
                <a:tab pos="377190" algn="l"/>
              </a:tabLst>
            </a:pPr>
            <a:endParaRPr lang="fr-FR" sz="1300" dirty="0" smtClean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A8BA2F"/>
              </a:buClr>
              <a:buFont typeface="Symbol"/>
              <a:buChar char=""/>
            </a:pPr>
            <a:endParaRPr sz="1700" dirty="0" smtClean="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97550" y="8699260"/>
            <a:ext cx="2897023" cy="759182"/>
          </a:xfrm>
          <a:prstGeom prst="rect">
            <a:avLst/>
          </a:prstGeom>
          <a:solidFill>
            <a:srgbClr val="FFFF00"/>
          </a:solidFill>
          <a:ln w="38100">
            <a:solidFill>
              <a:srgbClr val="FFFF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R="172720" algn="ctr">
              <a:spcBef>
                <a:spcPts val="300"/>
              </a:spcBef>
              <a:spcAft>
                <a:spcPts val="300"/>
              </a:spcAft>
            </a:pPr>
            <a:r>
              <a:rPr lang="fr-FR" sz="13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Toutes les </a:t>
            </a:r>
            <a:r>
              <a:rPr lang="fr-FR" sz="1300" b="1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infos</a:t>
            </a:r>
            <a:r>
              <a:rPr lang="fr-FR" sz="1300" b="1" spc="-5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fr-FR" sz="1300" b="1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le site </a:t>
            </a:r>
          </a:p>
          <a:p>
            <a:pPr marR="172720" algn="ctr">
              <a:spcBef>
                <a:spcPts val="300"/>
              </a:spcBef>
              <a:spcAft>
                <a:spcPts val="300"/>
              </a:spcAft>
            </a:pPr>
            <a:r>
              <a:rPr lang="fr-FR" sz="1300" b="1" spc="10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DSDEN 12</a:t>
            </a:r>
            <a:r>
              <a:rPr lang="fr-FR" sz="1300" b="1" spc="1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fr-FR" sz="1300" b="1" spc="10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fr-FR" sz="1300" b="1" spc="1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:</a:t>
            </a:r>
            <a:endParaRPr lang="fr-FR" sz="1300" b="1" spc="1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R="172720" algn="ctr">
              <a:spcBef>
                <a:spcPts val="300"/>
              </a:spcBef>
              <a:spcAft>
                <a:spcPts val="300"/>
              </a:spcAft>
            </a:pPr>
            <a:r>
              <a:rPr lang="fr-FR" sz="13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QR code à scanner</a:t>
            </a:r>
            <a:endParaRPr lang="fr-FR" sz="1300" dirty="0" smtClean="0">
              <a:solidFill>
                <a:srgbClr val="FF0000"/>
              </a:solidFill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9378" y="10232683"/>
            <a:ext cx="9956801" cy="4880182"/>
          </a:xfrm>
          <a:prstGeom prst="rect">
            <a:avLst/>
          </a:prstGeom>
          <a:solidFill>
            <a:srgbClr val="DAC8CF"/>
          </a:solidFill>
        </p:spPr>
        <p:txBody>
          <a:bodyPr vert="horz" wrap="square" lIns="0" tIns="1905" rIns="0" bIns="0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Secteurs </a:t>
            </a:r>
            <a:r>
              <a:rPr lang="fr-FR" sz="1300" b="1" dirty="0">
                <a:latin typeface="Marianne" panose="02000000000000000000" pitchFamily="2" charset="0"/>
                <a:ea typeface="Verdana" panose="020B0604030504040204" pitchFamily="34" charset="0"/>
              </a:rPr>
              <a:t>et demandes de dérogation de secteur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 :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(site DSDEN 12- Annexe 8 sectorisation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des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collèges)</a:t>
            </a:r>
          </a:p>
          <a:p>
            <a:pPr lvl="0" algn="just">
              <a:lnSpc>
                <a:spcPct val="150000"/>
              </a:lnSpc>
            </a:pP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A chaque adresse de domicile est rattaché un collège de secteur. L’inscription est de droit. </a:t>
            </a:r>
          </a:p>
          <a:p>
            <a:pPr lvl="0" algn="just">
              <a:lnSpc>
                <a:spcPct val="150000"/>
              </a:lnSpc>
            </a:pP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Pour un autre collège, une demande de dérogation est nécessaire.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 </a:t>
            </a:r>
            <a:endParaRPr lang="fr-FR" sz="1300" dirty="0" smtClean="0">
              <a:latin typeface="Marianne" panose="02000000000000000000" pitchFamily="2" charset="0"/>
              <a:ea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1300" u="sng" dirty="0" smtClean="0">
                <a:latin typeface="Marianne" panose="02000000000000000000" pitchFamily="2" charset="0"/>
                <a:ea typeface="Verdana" panose="020B0604030504040204" pitchFamily="34" charset="0"/>
              </a:rPr>
              <a:t>Les </a:t>
            </a:r>
            <a:r>
              <a:rPr lang="fr-FR" sz="1300" u="sng" dirty="0">
                <a:latin typeface="Marianne" panose="02000000000000000000" pitchFamily="2" charset="0"/>
                <a:ea typeface="Verdana" panose="020B0604030504040204" pitchFamily="34" charset="0"/>
              </a:rPr>
              <a:t>demandes de dérogation de secteur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sont étudiées en fonction des critères de priorité nationaux, dans  la limite des places restées vacantes après l’affectation de tous les élèves du secteur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300" b="1" u="sng" dirty="0" smtClean="0">
                <a:latin typeface="Marianne" panose="02000000000000000000" pitchFamily="2" charset="0"/>
                <a:ea typeface="Verdana" panose="020B0604030504040204" pitchFamily="34" charset="0"/>
              </a:rPr>
              <a:t>Attention</a:t>
            </a: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: Toute demande de dérogation est soumise à l’avis de madame l’IA-DASEN :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Avis défavorable = affectation dans le collège de secteur,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Avis favorable = affectation dans le collège demandé en dérogation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Résultat </a:t>
            </a:r>
            <a:r>
              <a:rPr lang="fr-FR" sz="1300" b="1" dirty="0">
                <a:latin typeface="Marianne" panose="02000000000000000000" pitchFamily="2" charset="0"/>
                <a:ea typeface="Verdana" panose="020B0604030504040204" pitchFamily="34" charset="0"/>
              </a:rPr>
              <a:t>de l’affectation : le vendredi </a:t>
            </a: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13 juin 2025,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les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résultats de l’affectation en 6e vous seront communiqués par l’école d’origine et/ou par le collège d’affectation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.</a:t>
            </a:r>
          </a:p>
          <a:p>
            <a:pPr marL="285750" lvl="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Inscription</a:t>
            </a:r>
            <a:r>
              <a:rPr lang="fr-FR" sz="1300" b="1" dirty="0">
                <a:latin typeface="Marianne" panose="02000000000000000000" pitchFamily="2" charset="0"/>
                <a:ea typeface="Verdana" panose="020B0604030504040204" pitchFamily="34" charset="0"/>
              </a:rPr>
              <a:t> : Dès le </a:t>
            </a: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lundi 16 juin 2025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,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vous recevrez une invitation du collège public d’affectation à venir inscrire votre enfant. Vous devrez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inscrire votre enfant dans </a:t>
            </a:r>
            <a:r>
              <a:rPr lang="fr-FR" sz="1300" b="1" dirty="0">
                <a:latin typeface="Marianne" panose="02000000000000000000" pitchFamily="2" charset="0"/>
                <a:ea typeface="Verdana" panose="020B0604030504040204" pitchFamily="34" charset="0"/>
              </a:rPr>
              <a:t>un délai </a:t>
            </a: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</a:rPr>
              <a:t>de </a:t>
            </a:r>
            <a:r>
              <a:rPr lang="fr-FR" sz="1300" b="1" dirty="0">
                <a:latin typeface="Marianne" panose="02000000000000000000" pitchFamily="2" charset="0"/>
                <a:ea typeface="Verdana" panose="020B0604030504040204" pitchFamily="34" charset="0"/>
              </a:rPr>
              <a:t>15 jours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.</a:t>
            </a:r>
            <a:endParaRPr lang="fr-FR" sz="1300" dirty="0">
              <a:latin typeface="Marianne" panose="02000000000000000000" pitchFamily="2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 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NB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 : Quel que soit le lieu où est scolarisé l’enfant, si vous souhaitez  :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une poursuite de scolarité,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d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ans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un collège privé :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contactez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directement l’établissement envisagé.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une poursuite de scolarité, en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instruction en famille : 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contactez </a:t>
            </a:r>
            <a:r>
              <a:rPr lang="fr-FR" sz="1300" dirty="0">
                <a:latin typeface="Marianne" panose="02000000000000000000" pitchFamily="2" charset="0"/>
                <a:ea typeface="Verdana" panose="020B0604030504040204" pitchFamily="34" charset="0"/>
              </a:rPr>
              <a:t>la DSDEN de l’Aveyron 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</a:rPr>
              <a:t>par courriel : </a:t>
            </a:r>
          </a:p>
          <a:p>
            <a:pPr lvl="2" algn="just">
              <a:lnSpc>
                <a:spcPct val="150000"/>
              </a:lnSpc>
            </a:pP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  <a:hlinkClick r:id="rId2"/>
              </a:rPr>
              <a:t>ia12-deme</a:t>
            </a:r>
            <a:r>
              <a:rPr lang="fr-FR" sz="1300" b="1" dirty="0" smtClean="0">
                <a:latin typeface="Marianne" panose="02000000000000000000" pitchFamily="2" charset="0"/>
                <a:ea typeface="Verdana" panose="020B0604030504040204" pitchFamily="34" charset="0"/>
                <a:hlinkClick r:id="rId2"/>
              </a:rPr>
              <a:t>2b</a:t>
            </a:r>
            <a:r>
              <a:rPr lang="fr-FR" sz="1300" dirty="0" smtClean="0">
                <a:latin typeface="Marianne" panose="02000000000000000000" pitchFamily="2" charset="0"/>
                <a:ea typeface="Verdana" panose="020B0604030504040204" pitchFamily="34" charset="0"/>
                <a:hlinkClick r:id="rId2"/>
              </a:rPr>
              <a:t>@ac-toulouse.fr</a:t>
            </a:r>
            <a:endParaRPr lang="fr-FR" sz="1300" dirty="0" smtClean="0">
              <a:latin typeface="Marianne" panose="02000000000000000000" pitchFamily="2" charset="0"/>
              <a:ea typeface="Verdana" panose="020B060403050404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3978" y="2263101"/>
            <a:ext cx="3956400" cy="1681486"/>
          </a:xfrm>
          <a:prstGeom prst="rect">
            <a:avLst/>
          </a:prstGeom>
          <a:solidFill>
            <a:srgbClr val="7480BA"/>
          </a:solidFill>
        </p:spPr>
        <p:txBody>
          <a:bodyPr vert="horz" wrap="square" lIns="0" tIns="78740" rIns="0" bIns="0" rtlCol="0">
            <a:spAutoFit/>
          </a:bodyPr>
          <a:lstStyle/>
          <a:p>
            <a:pPr marL="234950" marR="238760" indent="-1270" algn="ctr">
              <a:lnSpc>
                <a:spcPct val="102499"/>
              </a:lnSpc>
              <a:spcBef>
                <a:spcPts val="620"/>
              </a:spcBef>
              <a:spcAft>
                <a:spcPts val="300"/>
              </a:spcAft>
            </a:pPr>
            <a:r>
              <a:rPr lang="fr-FR" sz="2000" b="1" spc="-10" dirty="0" smtClean="0">
                <a:solidFill>
                  <a:srgbClr val="FFFFFF"/>
                </a:solidFill>
                <a:latin typeface="Marianne" panose="02000000000000000000" pitchFamily="2" charset="0"/>
                <a:cs typeface="Tahoma"/>
              </a:rPr>
              <a:t>Mon enfant est </a:t>
            </a:r>
          </a:p>
          <a:p>
            <a:pPr marL="234950" marR="238760" indent="-1270" algn="ctr">
              <a:lnSpc>
                <a:spcPct val="102499"/>
              </a:lnSpc>
              <a:spcBef>
                <a:spcPts val="620"/>
              </a:spcBef>
              <a:spcAft>
                <a:spcPts val="300"/>
              </a:spcAft>
            </a:pPr>
            <a:r>
              <a:rPr lang="fr-FR" sz="2000" b="1" spc="-10" dirty="0" smtClean="0">
                <a:solidFill>
                  <a:srgbClr val="FFFFFF"/>
                </a:solidFill>
                <a:latin typeface="Marianne" panose="02000000000000000000" pitchFamily="2" charset="0"/>
                <a:cs typeface="Tahoma"/>
              </a:rPr>
              <a:t>actuellement inscrit (e) en </a:t>
            </a:r>
          </a:p>
          <a:p>
            <a:pPr marL="234950" marR="238760" indent="-1270" algn="ctr">
              <a:lnSpc>
                <a:spcPct val="102499"/>
              </a:lnSpc>
              <a:spcBef>
                <a:spcPts val="620"/>
              </a:spcBef>
              <a:spcAft>
                <a:spcPts val="300"/>
              </a:spcAft>
            </a:pPr>
            <a:r>
              <a:rPr lang="fr-FR" sz="2000" b="1" spc="-10" dirty="0" smtClean="0">
                <a:solidFill>
                  <a:srgbClr val="FFFFFF"/>
                </a:solidFill>
                <a:latin typeface="Marianne" panose="02000000000000000000" pitchFamily="2" charset="0"/>
                <a:cs typeface="Tahoma"/>
              </a:rPr>
              <a:t>CM2 dans une école </a:t>
            </a:r>
          </a:p>
          <a:p>
            <a:pPr marL="234950" marR="238760" indent="-1270" algn="ctr">
              <a:lnSpc>
                <a:spcPct val="102499"/>
              </a:lnSpc>
              <a:spcBef>
                <a:spcPts val="620"/>
              </a:spcBef>
              <a:spcAft>
                <a:spcPts val="300"/>
              </a:spcAft>
            </a:pPr>
            <a:r>
              <a:rPr lang="fr-FR" sz="2000" b="1" spc="-10" dirty="0" smtClean="0">
                <a:solidFill>
                  <a:srgbClr val="FFFFFF"/>
                </a:solidFill>
                <a:latin typeface="Marianne" panose="02000000000000000000" pitchFamily="2" charset="0"/>
                <a:cs typeface="Tahoma"/>
              </a:rPr>
              <a:t>publique</a:t>
            </a:r>
            <a:endParaRPr sz="2000" dirty="0">
              <a:latin typeface="Marianne" panose="02000000000000000000" pitchFamily="2" charset="0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03901" y="2317931"/>
            <a:ext cx="3956050" cy="1630383"/>
          </a:xfrm>
          <a:prstGeom prst="rect">
            <a:avLst/>
          </a:prstGeom>
          <a:solidFill>
            <a:srgbClr val="A8BA2F"/>
          </a:solidFill>
        </p:spPr>
        <p:txBody>
          <a:bodyPr vert="horz" wrap="square" lIns="0" tIns="85725" rIns="0" bIns="0" rtlCol="0">
            <a:spAutoFit/>
          </a:bodyPr>
          <a:lstStyle/>
          <a:p>
            <a:pPr marL="300355" marR="287655" indent="-1905" algn="ctr">
              <a:lnSpc>
                <a:spcPct val="102400"/>
              </a:lnSpc>
              <a:spcBef>
                <a:spcPts val="675"/>
              </a:spcBef>
            </a:pPr>
            <a:r>
              <a:rPr lang="fr-FR" sz="2000" b="1" spc="-10" dirty="0" smtClean="0">
                <a:solidFill>
                  <a:srgbClr val="FFFFFF"/>
                </a:solidFill>
                <a:latin typeface="Marianne" panose="02000000000000000000" pitchFamily="2" charset="0"/>
                <a:cs typeface="Tahoma"/>
              </a:rPr>
              <a:t>Mon enfant est actuellement inscrit(e) en  CM2 dans une école privée ou en instruction en famille (IEF)</a:t>
            </a:r>
            <a:endParaRPr sz="2000" dirty="0">
              <a:latin typeface="Marianne" panose="02000000000000000000" pitchFamily="2" charset="0"/>
              <a:cs typeface="Tahoma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51447" y="9622887"/>
            <a:ext cx="9956799" cy="589303"/>
            <a:chOff x="450215" y="10724515"/>
            <a:chExt cx="10014457" cy="767081"/>
          </a:xfrm>
        </p:grpSpPr>
        <p:sp>
          <p:nvSpPr>
            <p:cNvPr id="24" name="object 24"/>
            <p:cNvSpPr/>
            <p:nvPr/>
          </p:nvSpPr>
          <p:spPr>
            <a:xfrm>
              <a:off x="456602" y="10724516"/>
              <a:ext cx="10008070" cy="767080"/>
            </a:xfrm>
            <a:custGeom>
              <a:avLst/>
              <a:gdLst/>
              <a:ahLst/>
              <a:cxnLst/>
              <a:rect l="l" t="t" r="r" b="b"/>
              <a:pathLst>
                <a:path w="9772650" h="767079">
                  <a:moveTo>
                    <a:pt x="9772650" y="0"/>
                  </a:moveTo>
                  <a:lnTo>
                    <a:pt x="0" y="0"/>
                  </a:lnTo>
                  <a:lnTo>
                    <a:pt x="0" y="767079"/>
                  </a:lnTo>
                  <a:lnTo>
                    <a:pt x="9772650" y="767079"/>
                  </a:lnTo>
                  <a:lnTo>
                    <a:pt x="9772650" y="0"/>
                  </a:lnTo>
                  <a:close/>
                </a:path>
              </a:pathLst>
            </a:custGeom>
            <a:solidFill>
              <a:srgbClr val="6D16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0215" y="10724515"/>
              <a:ext cx="9772650" cy="767080"/>
            </a:xfrm>
            <a:custGeom>
              <a:avLst/>
              <a:gdLst/>
              <a:ahLst/>
              <a:cxnLst/>
              <a:rect l="l" t="t" r="r" b="b"/>
              <a:pathLst>
                <a:path w="9772650" h="767079">
                  <a:moveTo>
                    <a:pt x="0" y="767079"/>
                  </a:moveTo>
                  <a:lnTo>
                    <a:pt x="9772650" y="767079"/>
                  </a:lnTo>
                  <a:lnTo>
                    <a:pt x="9772650" y="0"/>
                  </a:lnTo>
                  <a:lnTo>
                    <a:pt x="0" y="0"/>
                  </a:lnTo>
                  <a:lnTo>
                    <a:pt x="0" y="767079"/>
                  </a:lnTo>
                  <a:close/>
                </a:path>
              </a:pathLst>
            </a:custGeom>
            <a:ln w="12699">
              <a:solidFill>
                <a:srgbClr val="6D16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38809" y="9565023"/>
            <a:ext cx="9821716" cy="577722"/>
          </a:xfrm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62230" algn="ctr">
              <a:lnSpc>
                <a:spcPct val="100000"/>
              </a:lnSpc>
              <a:spcBef>
                <a:spcPts val="1200"/>
              </a:spcBef>
            </a:pPr>
            <a:r>
              <a:rPr lang="fr-FR" sz="2400" b="1" spc="-100" dirty="0" smtClean="0">
                <a:solidFill>
                  <a:srgbClr val="FFFFFF"/>
                </a:solidFill>
                <a:latin typeface="Marianne" panose="02000000000000000000" pitchFamily="2" charset="0"/>
                <a:cs typeface="Tahoma"/>
              </a:rPr>
              <a:t>A savoir</a:t>
            </a:r>
            <a:endParaRPr sz="2400" dirty="0">
              <a:latin typeface="Marianne" panose="02000000000000000000" pitchFamily="2" charset="0"/>
              <a:cs typeface="Tahoma"/>
            </a:endParaRPr>
          </a:p>
        </p:txBody>
      </p:sp>
      <p:pic>
        <p:nvPicPr>
          <p:cNvPr id="28" name="Image 2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8" y="186690"/>
            <a:ext cx="4193032" cy="1280160"/>
          </a:xfrm>
          <a:prstGeom prst="rect">
            <a:avLst/>
          </a:prstGeom>
          <a:noFill/>
        </p:spPr>
      </p:pic>
      <p:sp>
        <p:nvSpPr>
          <p:cNvPr id="29" name="ZoneTexte 28"/>
          <p:cNvSpPr txBox="1"/>
          <p:nvPr/>
        </p:nvSpPr>
        <p:spPr>
          <a:xfrm>
            <a:off x="2541734" y="854586"/>
            <a:ext cx="623544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Affectation en classe de 6</a:t>
            </a:r>
            <a:r>
              <a:rPr lang="fr-FR" sz="2600" b="1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r-FR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r-FR" sz="2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r-FR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dans </a:t>
            </a:r>
            <a:r>
              <a:rPr lang="fr-FR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collège public</a:t>
            </a:r>
          </a:p>
          <a:p>
            <a:pPr algn="ctr"/>
            <a:r>
              <a:rPr lang="fr-F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Rentrée scolaire </a:t>
            </a:r>
            <a:r>
              <a:rPr lang="fr-F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</a:t>
            </a:r>
            <a:endParaRPr lang="fr-F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99759" y="5268567"/>
            <a:ext cx="2830028" cy="435432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94574" y="8558614"/>
            <a:ext cx="1071727" cy="1071727"/>
          </a:xfrm>
          <a:prstGeom prst="rect">
            <a:avLst/>
          </a:prstGeom>
        </p:spPr>
      </p:pic>
      <p:sp>
        <p:nvSpPr>
          <p:cNvPr id="10" name="Flèche droite 9"/>
          <p:cNvSpPr/>
          <p:nvPr/>
        </p:nvSpPr>
        <p:spPr>
          <a:xfrm>
            <a:off x="8488835" y="8935985"/>
            <a:ext cx="576690" cy="316983"/>
          </a:xfrm>
          <a:prstGeom prst="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466</Words>
  <Application>Microsoft Office PowerPoint</Application>
  <PresentationFormat>Personnalisé</PresentationFormat>
  <Paragraphs>50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Marianne</vt:lpstr>
      <vt:lpstr>Symbol</vt:lpstr>
      <vt:lpstr>Tahoma</vt:lpstr>
      <vt:lpstr>Verdana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aakli</dc:creator>
  <cp:lastModifiedBy>ANTUNES-GABIGNON MARIE-JULIETTE</cp:lastModifiedBy>
  <cp:revision>26</cp:revision>
  <cp:lastPrinted>2023-11-29T13:24:17Z</cp:lastPrinted>
  <dcterms:created xsi:type="dcterms:W3CDTF">2023-01-26T10:26:44Z</dcterms:created>
  <dcterms:modified xsi:type="dcterms:W3CDTF">2025-02-10T13:55:58Z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2023-01-26T00:00:00Z</vt:filetime>
  </property>
</Properties>
</file>