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60" r:id="rId3"/>
    <p:sldId id="263" r:id="rId4"/>
    <p:sldId id="264" r:id="rId5"/>
    <p:sldId id="261" r:id="rId6"/>
    <p:sldId id="268" r:id="rId7"/>
    <p:sldId id="275" r:id="rId8"/>
    <p:sldId id="274" r:id="rId9"/>
    <p:sldId id="273" r:id="rId10"/>
    <p:sldId id="270"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9" d="100"/>
          <a:sy n="119" d="100"/>
        </p:scale>
        <p:origin x="1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9C266-02B2-4BE3-8CC0-0C96F531C66F}" type="datetimeFigureOut">
              <a:rPr lang="fr-FR" smtClean="0"/>
              <a:t>23/03/2021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9C715-4A4A-45A5-B50D-FF635FC2088B}" type="slidenum">
              <a:rPr lang="fr-FR" smtClean="0"/>
              <a:t>‹N°›</a:t>
            </a:fld>
            <a:endParaRPr lang="fr-FR"/>
          </a:p>
        </p:txBody>
      </p:sp>
    </p:spTree>
    <p:extLst>
      <p:ext uri="{BB962C8B-B14F-4D97-AF65-F5344CB8AC3E}">
        <p14:creationId xmlns:p14="http://schemas.microsoft.com/office/powerpoint/2010/main" val="203445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cela s’ajoute les facteurs de risques</a:t>
            </a:r>
            <a:r>
              <a:rPr lang="fr-FR" baseline="0" dirty="0" smtClean="0"/>
              <a:t> tel que : l’âge, le sexe, santé, le stress, insatisfaction personnelle, et les facteurs biomécaniques (effort, répétitivité, postures), l’ambiance thermique</a:t>
            </a:r>
            <a:endParaRPr lang="fr-FR" dirty="0"/>
          </a:p>
        </p:txBody>
      </p:sp>
      <p:sp>
        <p:nvSpPr>
          <p:cNvPr id="4" name="Espace réservé du numéro de diapositive 3"/>
          <p:cNvSpPr>
            <a:spLocks noGrp="1"/>
          </p:cNvSpPr>
          <p:nvPr>
            <p:ph type="sldNum" sz="quarter" idx="10"/>
          </p:nvPr>
        </p:nvSpPr>
        <p:spPr/>
        <p:txBody>
          <a:bodyPr/>
          <a:lstStyle/>
          <a:p>
            <a:fld id="{AA7C7343-A0CF-4319-8E6F-760706495C34}" type="slidenum">
              <a:rPr lang="fr-FR" smtClean="0"/>
              <a:pPr/>
              <a:t>2</a:t>
            </a:fld>
            <a:endParaRPr lang="fr-FR"/>
          </a:p>
        </p:txBody>
      </p:sp>
    </p:spTree>
    <p:extLst>
      <p:ext uri="{BB962C8B-B14F-4D97-AF65-F5344CB8AC3E}">
        <p14:creationId xmlns:p14="http://schemas.microsoft.com/office/powerpoint/2010/main" val="374439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L’employeur a pour obligation d’organiser l’activité de l’agent de telle sorte que son temps quotidien de travail soit périodiquement interrompu par des pauses ou des changements d’activités (art. R 4542-4 du C.T.) des pauses fréquentes mais courtes (5 min par heure ou 15 min toutes les deux heures) sont plus efficaces que</a:t>
            </a:r>
            <a:r>
              <a:rPr lang="fr-FR" baseline="0" dirty="0" smtClean="0"/>
              <a:t> des pauses rares mais longues.</a:t>
            </a:r>
            <a:endParaRPr lang="fr-FR" dirty="0"/>
          </a:p>
        </p:txBody>
      </p:sp>
      <p:sp>
        <p:nvSpPr>
          <p:cNvPr id="4" name="Espace réservé du numéro de diapositive 3"/>
          <p:cNvSpPr>
            <a:spLocks noGrp="1"/>
          </p:cNvSpPr>
          <p:nvPr>
            <p:ph type="sldNum" sz="quarter" idx="10"/>
          </p:nvPr>
        </p:nvSpPr>
        <p:spPr/>
        <p:txBody>
          <a:bodyPr/>
          <a:lstStyle/>
          <a:p>
            <a:fld id="{8D0C60CD-F81E-4452-8078-6B76F2C5F49C}" type="slidenum">
              <a:rPr lang="fr-FR" smtClean="0"/>
              <a:pPr/>
              <a:t>4</a:t>
            </a:fld>
            <a:endParaRPr lang="fr-FR"/>
          </a:p>
        </p:txBody>
      </p:sp>
    </p:spTree>
    <p:extLst>
      <p:ext uri="{BB962C8B-B14F-4D97-AF65-F5344CB8AC3E}">
        <p14:creationId xmlns:p14="http://schemas.microsoft.com/office/powerpoint/2010/main" val="11706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Vue de profil la colonne saine présente trois</a:t>
            </a:r>
            <a:r>
              <a:rPr lang="fr-FR" baseline="0" dirty="0" smtClean="0"/>
              <a:t> courbures mobiles et déformables. Une colonne à trois courbures serait 10 fois plus résistante qu’une colonne sans courbures. Une modification prolongée (posture) ou répétée (mouvements) engendrerait des contraintes lésionnelles sur les structures avoisinantes (disques, ligaments). Si les courbures participent à la solidité et à la mobilité de la colonne au-delà d’une fourchette de valeurs l’exagération de courbure est </a:t>
            </a:r>
            <a:r>
              <a:rPr lang="fr-FR" baseline="0" dirty="0" err="1" smtClean="0"/>
              <a:t>fragilisante</a:t>
            </a:r>
            <a:r>
              <a:rPr lang="fr-FR" baseline="0" dirty="0" smtClean="0"/>
              <a:t> voire pathologique.</a:t>
            </a:r>
            <a:endParaRPr lang="fr-FR" dirty="0"/>
          </a:p>
        </p:txBody>
      </p:sp>
      <p:sp>
        <p:nvSpPr>
          <p:cNvPr id="4" name="Espace réservé du numéro de diapositive 3"/>
          <p:cNvSpPr>
            <a:spLocks noGrp="1"/>
          </p:cNvSpPr>
          <p:nvPr>
            <p:ph type="sldNum" sz="quarter" idx="10"/>
          </p:nvPr>
        </p:nvSpPr>
        <p:spPr/>
        <p:txBody>
          <a:bodyPr/>
          <a:lstStyle/>
          <a:p>
            <a:fld id="{2D592A8D-2CFC-41D5-B6A2-0C7CAD07A7FA}"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4869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bras doit être</a:t>
            </a:r>
            <a:r>
              <a:rPr lang="fr-FR" baseline="0" dirty="0" smtClean="0"/>
              <a:t> positionné avec un angle de 90° minimum, position confortable où les avant bras sont presque à l’horizontale dans l’axe des épaules ou vers l’intérieur et les épaules relâchées.</a:t>
            </a:r>
          </a:p>
          <a:p>
            <a:endParaRPr lang="fr-FR" dirty="0"/>
          </a:p>
        </p:txBody>
      </p:sp>
      <p:sp>
        <p:nvSpPr>
          <p:cNvPr id="4" name="Espace réservé du numéro de diapositive 3"/>
          <p:cNvSpPr>
            <a:spLocks noGrp="1"/>
          </p:cNvSpPr>
          <p:nvPr>
            <p:ph type="sldNum" sz="quarter" idx="10"/>
          </p:nvPr>
        </p:nvSpPr>
        <p:spPr/>
        <p:txBody>
          <a:bodyPr/>
          <a:lstStyle/>
          <a:p>
            <a:fld id="{8D0C60CD-F81E-4452-8078-6B76F2C5F49C}"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92307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Privilégier une posture du cou droite voire  légèrement penchée en avant mais éviter de</a:t>
            </a:r>
            <a:r>
              <a:rPr lang="fr-FR" baseline="0" dirty="0" smtClean="0"/>
              <a:t> porter le cou vers l’arrière</a:t>
            </a:r>
          </a:p>
          <a:p>
            <a:r>
              <a:rPr lang="fr-FR" baseline="0" dirty="0" smtClean="0"/>
              <a:t>La position naturelle adoptée par les yeux est celle où les yeux sont légèrement inclinés vers le sol avec un angle d’environ 20 degrés.</a:t>
            </a:r>
          </a:p>
          <a:p>
            <a:r>
              <a:rPr lang="fr-FR" baseline="0" dirty="0" smtClean="0"/>
              <a:t>Distance de 60 cm plutôt que 40 cm , les caractères doivent rester lisibles… </a:t>
            </a:r>
            <a:endParaRPr lang="fr-FR" dirty="0"/>
          </a:p>
        </p:txBody>
      </p:sp>
      <p:sp>
        <p:nvSpPr>
          <p:cNvPr id="4" name="Espace réservé du numéro de diapositive 3"/>
          <p:cNvSpPr>
            <a:spLocks noGrp="1"/>
          </p:cNvSpPr>
          <p:nvPr>
            <p:ph type="sldNum" sz="quarter" idx="10"/>
          </p:nvPr>
        </p:nvSpPr>
        <p:spPr/>
        <p:txBody>
          <a:bodyPr/>
          <a:lstStyle/>
          <a:p>
            <a:fld id="{8D0C60CD-F81E-4452-8078-6B76F2C5F49C}"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03435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2222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35939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9858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382737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367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416878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384361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230264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137842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11"/>
          </p:nvPr>
        </p:nvSpPr>
        <p:spPr/>
        <p:txBody>
          <a:bodyPr/>
          <a:lstStyle/>
          <a:p>
            <a:endParaRPr lang="fr-FR">
              <a:solidFill>
                <a:srgbClr val="696464"/>
              </a:solidFill>
            </a:endParaRPr>
          </a:p>
        </p:txBody>
      </p:sp>
      <p:sp>
        <p:nvSpPr>
          <p:cNvPr id="6" name="Slide Number Placeholder 5"/>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28401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6" name="Footer Placeholder 5"/>
          <p:cNvSpPr>
            <a:spLocks noGrp="1"/>
          </p:cNvSpPr>
          <p:nvPr>
            <p:ph type="ftr" sz="quarter" idx="11"/>
          </p:nvPr>
        </p:nvSpPr>
        <p:spPr/>
        <p:txBody>
          <a:bodyPr/>
          <a:lstStyle/>
          <a:p>
            <a:endParaRPr lang="fr-FR">
              <a:solidFill>
                <a:srgbClr val="696464"/>
              </a:solidFill>
            </a:endParaRPr>
          </a:p>
        </p:txBody>
      </p:sp>
      <p:sp>
        <p:nvSpPr>
          <p:cNvPr id="7" name="Slide Number Placeholder 6"/>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130166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8" name="Footer Placeholder 7"/>
          <p:cNvSpPr>
            <a:spLocks noGrp="1"/>
          </p:cNvSpPr>
          <p:nvPr>
            <p:ph type="ftr" sz="quarter" idx="11"/>
          </p:nvPr>
        </p:nvSpPr>
        <p:spPr/>
        <p:txBody>
          <a:bodyPr/>
          <a:lstStyle/>
          <a:p>
            <a:endParaRPr lang="fr-FR">
              <a:solidFill>
                <a:srgbClr val="696464"/>
              </a:solidFill>
            </a:endParaRPr>
          </a:p>
        </p:txBody>
      </p:sp>
      <p:sp>
        <p:nvSpPr>
          <p:cNvPr id="9" name="Slide Number Placeholder 8"/>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227713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4" name="Footer Placeholder 3"/>
          <p:cNvSpPr>
            <a:spLocks noGrp="1"/>
          </p:cNvSpPr>
          <p:nvPr>
            <p:ph type="ftr" sz="quarter" idx="11"/>
          </p:nvPr>
        </p:nvSpPr>
        <p:spPr/>
        <p:txBody>
          <a:bodyPr/>
          <a:lstStyle/>
          <a:p>
            <a:endParaRPr lang="fr-FR">
              <a:solidFill>
                <a:srgbClr val="696464"/>
              </a:solidFill>
            </a:endParaRPr>
          </a:p>
        </p:txBody>
      </p:sp>
      <p:sp>
        <p:nvSpPr>
          <p:cNvPr id="5" name="Slide Number Placeholder 4"/>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382955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3" name="Footer Placeholder 2"/>
          <p:cNvSpPr>
            <a:spLocks noGrp="1"/>
          </p:cNvSpPr>
          <p:nvPr>
            <p:ph type="ftr" sz="quarter" idx="11"/>
          </p:nvPr>
        </p:nvSpPr>
        <p:spPr/>
        <p:txBody>
          <a:bodyPr/>
          <a:lstStyle/>
          <a:p>
            <a:endParaRPr lang="fr-FR">
              <a:solidFill>
                <a:srgbClr val="696464"/>
              </a:solidFill>
            </a:endParaRPr>
          </a:p>
        </p:txBody>
      </p:sp>
      <p:sp>
        <p:nvSpPr>
          <p:cNvPr id="4" name="Slide Number Placeholder 3"/>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41153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6" name="Footer Placeholder 5"/>
          <p:cNvSpPr>
            <a:spLocks noGrp="1"/>
          </p:cNvSpPr>
          <p:nvPr>
            <p:ph type="ftr" sz="quarter" idx="11"/>
          </p:nvPr>
        </p:nvSpPr>
        <p:spPr/>
        <p:txBody>
          <a:bodyPr/>
          <a:lstStyle/>
          <a:p>
            <a:endParaRPr lang="fr-FR">
              <a:solidFill>
                <a:srgbClr val="696464"/>
              </a:solidFill>
            </a:endParaRPr>
          </a:p>
        </p:txBody>
      </p:sp>
      <p:sp>
        <p:nvSpPr>
          <p:cNvPr id="7" name="Slide Number Placeholder 6"/>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207583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8C8EFE-4BB0-4D3A-B645-42C38DE77F28}" type="slidenum">
              <a:rPr lang="fr-FR" smtClean="0"/>
              <a:pPr/>
              <a:t>‹N°›</a:t>
            </a:fld>
            <a:endParaRPr lang="fr-FR"/>
          </a:p>
        </p:txBody>
      </p:sp>
    </p:spTree>
    <p:extLst>
      <p:ext uri="{BB962C8B-B14F-4D97-AF65-F5344CB8AC3E}">
        <p14:creationId xmlns:p14="http://schemas.microsoft.com/office/powerpoint/2010/main" val="402461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9754F9-61FC-417E-88B3-A126A2A48102}" type="datetimeFigureOut">
              <a:rPr lang="fr-FR" smtClean="0">
                <a:solidFill>
                  <a:srgbClr val="696464"/>
                </a:solidFill>
              </a:rPr>
              <a:pPr/>
              <a:t>23/03/2021</a:t>
            </a:fld>
            <a:endParaRPr lang="fr-FR">
              <a:solidFill>
                <a:srgbClr val="696464"/>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srgbClr val="696464"/>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78C8EFE-4BB0-4D3A-B645-42C38DE77F28}" type="slidenum">
              <a:rPr lang="fr-FR" smtClean="0"/>
              <a:pPr/>
              <a:t>‹N°›</a:t>
            </a:fld>
            <a:endParaRPr lang="fr-FR"/>
          </a:p>
        </p:txBody>
      </p:sp>
    </p:spTree>
    <p:extLst>
      <p:ext uri="{BB962C8B-B14F-4D97-AF65-F5344CB8AC3E}">
        <p14:creationId xmlns:p14="http://schemas.microsoft.com/office/powerpoint/2010/main" val="3397633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ia09dag2@ac-toulouse.fr" TargetMode="Externa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hyperlink" Target="http://www.ac-toulouse.fr/cid83816/sante-securit&#233;-dans-les-etablissemen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448" y="605642"/>
            <a:ext cx="8606562" cy="1757548"/>
          </a:xfrm>
        </p:spPr>
        <p:txBody>
          <a:bodyPr>
            <a:normAutofit/>
          </a:bodyPr>
          <a:lstStyle/>
          <a:p>
            <a:pPr algn="ctr"/>
            <a:r>
              <a:rPr lang="fr-FR" dirty="0" smtClean="0">
                <a:latin typeface="Rockwell" panose="02060603020205020403" pitchFamily="18" charset="0"/>
              </a:rPr>
              <a:t>Risques</a:t>
            </a:r>
            <a:r>
              <a:rPr lang="fr-FR" sz="3600" dirty="0" smtClean="0">
                <a:latin typeface="Rockwell" panose="02060603020205020403" pitchFamily="18" charset="0"/>
              </a:rPr>
              <a:t> liés au travail sur écran</a:t>
            </a:r>
            <a:br>
              <a:rPr lang="fr-FR" sz="3600" dirty="0" smtClean="0">
                <a:latin typeface="Rockwell" panose="02060603020205020403" pitchFamily="18" charset="0"/>
              </a:rPr>
            </a:br>
            <a:r>
              <a:rPr lang="fr-FR" dirty="0" smtClean="0">
                <a:latin typeface="Rockwell" panose="02060603020205020403" pitchFamily="18" charset="0"/>
              </a:rPr>
              <a:t>et au télétravail</a:t>
            </a:r>
            <a:endParaRPr lang="fr-FR" sz="3600" dirty="0">
              <a:latin typeface="Rockwell" panose="02060603020205020403" pitchFamily="18" charset="0"/>
            </a:endParaRPr>
          </a:p>
        </p:txBody>
      </p:sp>
      <p:pic>
        <p:nvPicPr>
          <p:cNvPr id="7" name="Espace réservé du contenu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20729" y="2363190"/>
            <a:ext cx="4941520" cy="3833786"/>
          </a:xfr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31" y="1852551"/>
            <a:ext cx="4124459" cy="4566062"/>
          </a:xfrm>
          <a:prstGeom prst="rect">
            <a:avLst/>
          </a:prstGeom>
        </p:spPr>
      </p:pic>
      <p:sp>
        <p:nvSpPr>
          <p:cNvPr id="3" name="Rectangle 2"/>
          <p:cNvSpPr/>
          <p:nvPr/>
        </p:nvSpPr>
        <p:spPr>
          <a:xfrm>
            <a:off x="3631992" y="6412675"/>
            <a:ext cx="4985660" cy="369332"/>
          </a:xfrm>
          <a:prstGeom prst="rect">
            <a:avLst/>
          </a:prstGeom>
        </p:spPr>
        <p:txBody>
          <a:bodyPr wrap="none">
            <a:spAutoFit/>
          </a:bodyPr>
          <a:lstStyle/>
          <a:p>
            <a:r>
              <a:rPr lang="fr-FR" dirty="0" smtClean="0"/>
              <a:t>DSDEN de l’Ariège – </a:t>
            </a:r>
            <a:r>
              <a:rPr lang="fr-FR" dirty="0" smtClean="0">
                <a:hlinkClick r:id="rId6"/>
              </a:rPr>
              <a:t>ia09dag2@ac-toulouse.fr</a:t>
            </a:r>
            <a:r>
              <a:rPr lang="fr-FR" dirty="0" smtClean="0"/>
              <a:t> -</a:t>
            </a:r>
            <a:endParaRPr lang="fr-FR" dirty="0"/>
          </a:p>
        </p:txBody>
      </p:sp>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3958"/>
            <a:ext cx="609600" cy="609600"/>
          </a:xfrm>
          <a:prstGeom prst="rect">
            <a:avLst/>
          </a:prstGeom>
        </p:spPr>
      </p:pic>
    </p:spTree>
    <p:extLst>
      <p:ext uri="{BB962C8B-B14F-4D97-AF65-F5344CB8AC3E}">
        <p14:creationId xmlns:p14="http://schemas.microsoft.com/office/powerpoint/2010/main" val="15123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4848">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stretch>
            <a:fillRect/>
          </a:stretch>
        </p:blipFill>
        <p:spPr>
          <a:xfrm>
            <a:off x="1003035" y="560326"/>
            <a:ext cx="1609483" cy="2395936"/>
          </a:xfrm>
          <a:prstGeom prst="rect">
            <a:avLst/>
          </a:prstGeom>
        </p:spPr>
      </p:pic>
      <p:pic>
        <p:nvPicPr>
          <p:cNvPr id="6" name="Image 5"/>
          <p:cNvPicPr>
            <a:picLocks noChangeAspect="1"/>
          </p:cNvPicPr>
          <p:nvPr/>
        </p:nvPicPr>
        <p:blipFill rotWithShape="1">
          <a:blip r:embed="rId5"/>
          <a:srcRect l="11803" r="12462"/>
          <a:stretch/>
        </p:blipFill>
        <p:spPr>
          <a:xfrm>
            <a:off x="3835523" y="720931"/>
            <a:ext cx="2257426" cy="1982531"/>
          </a:xfrm>
          <a:prstGeom prst="rect">
            <a:avLst/>
          </a:prstGeom>
        </p:spPr>
      </p:pic>
      <p:pic>
        <p:nvPicPr>
          <p:cNvPr id="8" name="Image 7"/>
          <p:cNvPicPr>
            <a:picLocks noChangeAspect="1"/>
          </p:cNvPicPr>
          <p:nvPr/>
        </p:nvPicPr>
        <p:blipFill>
          <a:blip r:embed="rId6"/>
          <a:stretch>
            <a:fillRect/>
          </a:stretch>
        </p:blipFill>
        <p:spPr>
          <a:xfrm>
            <a:off x="3304589" y="3508525"/>
            <a:ext cx="2048461" cy="3090660"/>
          </a:xfrm>
          <a:prstGeom prst="rect">
            <a:avLst/>
          </a:prstGeom>
        </p:spPr>
      </p:pic>
      <p:pic>
        <p:nvPicPr>
          <p:cNvPr id="9" name="Image 8"/>
          <p:cNvPicPr>
            <a:picLocks noChangeAspect="1"/>
          </p:cNvPicPr>
          <p:nvPr/>
        </p:nvPicPr>
        <p:blipFill rotWithShape="1">
          <a:blip r:embed="rId7"/>
          <a:srcRect t="26857" r="57057"/>
          <a:stretch/>
        </p:blipFill>
        <p:spPr>
          <a:xfrm>
            <a:off x="614764" y="4381499"/>
            <a:ext cx="2386026" cy="2107995"/>
          </a:xfrm>
          <a:prstGeom prst="rect">
            <a:avLst/>
          </a:prstGeom>
        </p:spPr>
      </p:pic>
      <p:pic>
        <p:nvPicPr>
          <p:cNvPr id="10" name="Image 9"/>
          <p:cNvPicPr>
            <a:picLocks noChangeAspect="1"/>
          </p:cNvPicPr>
          <p:nvPr/>
        </p:nvPicPr>
        <p:blipFill>
          <a:blip r:embed="rId8"/>
          <a:stretch>
            <a:fillRect/>
          </a:stretch>
        </p:blipFill>
        <p:spPr>
          <a:xfrm>
            <a:off x="9118473" y="1078591"/>
            <a:ext cx="1924050" cy="2857500"/>
          </a:xfrm>
          <a:prstGeom prst="rect">
            <a:avLst/>
          </a:prstGeom>
        </p:spPr>
      </p:pic>
      <p:sp>
        <p:nvSpPr>
          <p:cNvPr id="12" name="Titre 1"/>
          <p:cNvSpPr>
            <a:spLocks noGrp="1"/>
          </p:cNvSpPr>
          <p:nvPr>
            <p:ph type="title"/>
          </p:nvPr>
        </p:nvSpPr>
        <p:spPr>
          <a:xfrm>
            <a:off x="984123" y="1"/>
            <a:ext cx="10058400" cy="704850"/>
          </a:xfrm>
        </p:spPr>
        <p:txBody>
          <a:bodyPr>
            <a:normAutofit/>
          </a:bodyPr>
          <a:lstStyle/>
          <a:p>
            <a:pPr algn="ctr"/>
            <a:r>
              <a:rPr lang="fr-FR" sz="3600" dirty="0" smtClean="0"/>
              <a:t> </a:t>
            </a:r>
            <a:r>
              <a:rPr lang="fr-FR" dirty="0">
                <a:latin typeface="Rockwell" panose="02060603020205020403" pitchFamily="18" charset="0"/>
              </a:rPr>
              <a:t>A</a:t>
            </a:r>
            <a:r>
              <a:rPr lang="fr-FR" sz="3600" dirty="0" smtClean="0">
                <a:latin typeface="Rockwell" panose="02060603020205020403" pitchFamily="18" charset="0"/>
              </a:rPr>
              <a:t>utres solutions ergonomiques</a:t>
            </a:r>
            <a:endParaRPr lang="fr-FR" sz="3600" dirty="0">
              <a:latin typeface="Rockwell" panose="02060603020205020403" pitchFamily="18" charset="0"/>
            </a:endParaRPr>
          </a:p>
        </p:txBody>
      </p:sp>
      <p:sp>
        <p:nvSpPr>
          <p:cNvPr id="13" name="ZoneTexte 12"/>
          <p:cNvSpPr txBox="1"/>
          <p:nvPr/>
        </p:nvSpPr>
        <p:spPr>
          <a:xfrm>
            <a:off x="1076325" y="3048000"/>
            <a:ext cx="2495550" cy="338554"/>
          </a:xfrm>
          <a:prstGeom prst="rect">
            <a:avLst/>
          </a:prstGeom>
          <a:noFill/>
        </p:spPr>
        <p:txBody>
          <a:bodyPr wrap="square" rtlCol="0">
            <a:spAutoFit/>
          </a:bodyPr>
          <a:lstStyle/>
          <a:p>
            <a:r>
              <a:rPr lang="fr-FR" sz="1600" dirty="0" smtClean="0"/>
              <a:t>La position debout</a:t>
            </a:r>
            <a:endParaRPr lang="fr-FR" sz="1600" dirty="0"/>
          </a:p>
        </p:txBody>
      </p:sp>
      <p:sp>
        <p:nvSpPr>
          <p:cNvPr id="14" name="ZoneTexte 13"/>
          <p:cNvSpPr txBox="1"/>
          <p:nvPr/>
        </p:nvSpPr>
        <p:spPr>
          <a:xfrm>
            <a:off x="822055" y="3766814"/>
            <a:ext cx="2495550" cy="338554"/>
          </a:xfrm>
          <a:prstGeom prst="rect">
            <a:avLst/>
          </a:prstGeom>
          <a:noFill/>
        </p:spPr>
        <p:txBody>
          <a:bodyPr wrap="square" rtlCol="0">
            <a:spAutoFit/>
          </a:bodyPr>
          <a:lstStyle/>
          <a:p>
            <a:r>
              <a:rPr lang="fr-FR" sz="1600" dirty="0" smtClean="0"/>
              <a:t>La position assis-debout</a:t>
            </a:r>
            <a:endParaRPr lang="fr-FR" sz="1600" dirty="0"/>
          </a:p>
        </p:txBody>
      </p:sp>
      <p:pic>
        <p:nvPicPr>
          <p:cNvPr id="15" name="Image 14"/>
          <p:cNvPicPr>
            <a:picLocks noChangeAspect="1"/>
          </p:cNvPicPr>
          <p:nvPr/>
        </p:nvPicPr>
        <p:blipFill rotWithShape="1">
          <a:blip r:embed="rId9"/>
          <a:srcRect l="18123" r="16984" b="1904"/>
          <a:stretch/>
        </p:blipFill>
        <p:spPr>
          <a:xfrm>
            <a:off x="5353050" y="3508525"/>
            <a:ext cx="1927126" cy="2913133"/>
          </a:xfrm>
          <a:prstGeom prst="rect">
            <a:avLst/>
          </a:prstGeom>
        </p:spPr>
      </p:pic>
      <p:pic>
        <p:nvPicPr>
          <p:cNvPr id="16" name="Image 15"/>
          <p:cNvPicPr>
            <a:picLocks noChangeAspect="1"/>
          </p:cNvPicPr>
          <p:nvPr/>
        </p:nvPicPr>
        <p:blipFill>
          <a:blip r:embed="rId10"/>
          <a:stretch>
            <a:fillRect/>
          </a:stretch>
        </p:blipFill>
        <p:spPr>
          <a:xfrm>
            <a:off x="7299530" y="4105368"/>
            <a:ext cx="2047875" cy="2386562"/>
          </a:xfrm>
          <a:prstGeom prst="rect">
            <a:avLst/>
          </a:prstGeom>
        </p:spPr>
      </p:pic>
      <p:sp>
        <p:nvSpPr>
          <p:cNvPr id="18" name="ZoneTexte 17"/>
          <p:cNvSpPr txBox="1"/>
          <p:nvPr/>
        </p:nvSpPr>
        <p:spPr>
          <a:xfrm>
            <a:off x="3848428" y="2825433"/>
            <a:ext cx="4533572" cy="338554"/>
          </a:xfrm>
          <a:prstGeom prst="rect">
            <a:avLst/>
          </a:prstGeom>
          <a:noFill/>
        </p:spPr>
        <p:txBody>
          <a:bodyPr wrap="square" rtlCol="0">
            <a:spAutoFit/>
          </a:bodyPr>
          <a:lstStyle/>
          <a:p>
            <a:r>
              <a:rPr lang="fr-FR" sz="1600" dirty="0" smtClean="0"/>
              <a:t>L’utilisation d’un ballon ou d’un siège-ballon</a:t>
            </a:r>
            <a:endParaRPr lang="fr-FR" sz="1600" dirty="0"/>
          </a:p>
        </p:txBody>
      </p:sp>
      <p:pic>
        <p:nvPicPr>
          <p:cNvPr id="19" name="Image 18"/>
          <p:cNvPicPr>
            <a:picLocks noChangeAspect="1"/>
          </p:cNvPicPr>
          <p:nvPr/>
        </p:nvPicPr>
        <p:blipFill>
          <a:blip r:embed="rId11"/>
          <a:stretch>
            <a:fillRect/>
          </a:stretch>
        </p:blipFill>
        <p:spPr>
          <a:xfrm>
            <a:off x="6209130" y="726633"/>
            <a:ext cx="2001420" cy="2001420"/>
          </a:xfrm>
          <a:prstGeom prst="rect">
            <a:avLst/>
          </a:prstGeom>
        </p:spPr>
      </p:pic>
      <p:sp>
        <p:nvSpPr>
          <p:cNvPr id="21" name="ZoneTexte 20"/>
          <p:cNvSpPr txBox="1"/>
          <p:nvPr/>
        </p:nvSpPr>
        <p:spPr>
          <a:xfrm>
            <a:off x="8994505" y="3891819"/>
            <a:ext cx="2495550" cy="584775"/>
          </a:xfrm>
          <a:prstGeom prst="rect">
            <a:avLst/>
          </a:prstGeom>
          <a:noFill/>
        </p:spPr>
        <p:txBody>
          <a:bodyPr wrap="square" rtlCol="0">
            <a:spAutoFit/>
          </a:bodyPr>
          <a:lstStyle/>
          <a:p>
            <a:r>
              <a:rPr lang="fr-FR" sz="1600" dirty="0" smtClean="0"/>
              <a:t>Fauteuil de bureau assis-genoux</a:t>
            </a:r>
            <a:endParaRPr lang="fr-FR" sz="1600" dirty="0"/>
          </a:p>
        </p:txBody>
      </p:sp>
      <p:pic>
        <p:nvPicPr>
          <p:cNvPr id="22" name="Image 21"/>
          <p:cNvPicPr>
            <a:picLocks noChangeAspect="1"/>
          </p:cNvPicPr>
          <p:nvPr/>
        </p:nvPicPr>
        <p:blipFill>
          <a:blip r:embed="rId12"/>
          <a:stretch>
            <a:fillRect/>
          </a:stretch>
        </p:blipFill>
        <p:spPr>
          <a:xfrm>
            <a:off x="9118473" y="4935694"/>
            <a:ext cx="948024" cy="1407956"/>
          </a:xfrm>
          <a:prstGeom prst="rect">
            <a:avLst/>
          </a:prstGeom>
        </p:spPr>
      </p:pic>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0" y="1"/>
            <a:ext cx="609600" cy="609600"/>
          </a:xfrm>
          <a:prstGeom prst="rect">
            <a:avLst/>
          </a:prstGeom>
        </p:spPr>
      </p:pic>
    </p:spTree>
    <p:extLst>
      <p:ext uri="{BB962C8B-B14F-4D97-AF65-F5344CB8AC3E}">
        <p14:creationId xmlns:p14="http://schemas.microsoft.com/office/powerpoint/2010/main" val="28656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167132"/>
            <a:ext cx="10058400" cy="734568"/>
          </a:xfrm>
        </p:spPr>
        <p:txBody>
          <a:bodyPr>
            <a:normAutofit/>
          </a:bodyPr>
          <a:lstStyle/>
          <a:p>
            <a:r>
              <a:rPr lang="fr-FR" dirty="0" smtClean="0">
                <a:latin typeface="Rockwell" panose="02060603020205020403" pitchFamily="18" charset="0"/>
              </a:rPr>
              <a:t>Sources documentaires</a:t>
            </a:r>
            <a:endParaRPr lang="fr-FR" dirty="0">
              <a:latin typeface="Rockwell" panose="02060603020205020403" pitchFamily="18" charset="0"/>
            </a:endParaRPr>
          </a:p>
        </p:txBody>
      </p:sp>
      <p:sp>
        <p:nvSpPr>
          <p:cNvPr id="3" name="Espace réservé du contenu 2"/>
          <p:cNvSpPr>
            <a:spLocks noGrp="1"/>
          </p:cNvSpPr>
          <p:nvPr>
            <p:ph idx="1"/>
          </p:nvPr>
        </p:nvSpPr>
        <p:spPr>
          <a:xfrm>
            <a:off x="571500" y="1138876"/>
            <a:ext cx="10556748" cy="5297549"/>
          </a:xfrm>
        </p:spPr>
        <p:txBody>
          <a:bodyPr>
            <a:normAutofit/>
          </a:bodyPr>
          <a:lstStyle/>
          <a:p>
            <a:r>
              <a:rPr lang="fr-FR" dirty="0"/>
              <a:t> Documents </a:t>
            </a:r>
            <a:r>
              <a:rPr lang="fr-FR" dirty="0" smtClean="0"/>
              <a:t>DASE (</a:t>
            </a:r>
            <a:r>
              <a:rPr lang="fr-FR" sz="1200" dirty="0" smtClean="0"/>
              <a:t>Délégation académique à la sécurité dans les établissements) </a:t>
            </a:r>
            <a:r>
              <a:rPr lang="fr-FR" dirty="0" smtClean="0"/>
              <a:t>– </a:t>
            </a:r>
            <a:r>
              <a:rPr lang="fr-FR" dirty="0"/>
              <a:t>dase@ac-toulouse.fr </a:t>
            </a:r>
            <a:r>
              <a:rPr lang="fr-FR" dirty="0" smtClean="0"/>
              <a:t>-</a:t>
            </a:r>
            <a:endParaRPr lang="fr-FR" dirty="0" smtClean="0"/>
          </a:p>
          <a:p>
            <a:pPr marL="0" indent="0" algn="just">
              <a:buNone/>
            </a:pPr>
            <a:r>
              <a:rPr lang="fr-FR" u="sng" dirty="0" smtClean="0">
                <a:solidFill>
                  <a:schemeClr val="tx1"/>
                </a:solidFill>
                <a:hlinkClick r:id="rId2"/>
              </a:rPr>
              <a:t>http</a:t>
            </a:r>
            <a:r>
              <a:rPr lang="fr-FR" u="sng" dirty="0">
                <a:solidFill>
                  <a:schemeClr val="tx1"/>
                </a:solidFill>
                <a:hlinkClick r:id="rId2"/>
              </a:rPr>
              <a:t>://</a:t>
            </a:r>
            <a:r>
              <a:rPr lang="fr-FR" u="sng" dirty="0" smtClean="0">
                <a:solidFill>
                  <a:schemeClr val="tx1"/>
                </a:solidFill>
                <a:hlinkClick r:id="rId2"/>
              </a:rPr>
              <a:t>www.ac-toulouse.fr/cid83816/sante-securité-dans-les-etablissements.html</a:t>
            </a:r>
            <a:endParaRPr lang="fr-FR" u="sng" dirty="0" smtClean="0">
              <a:solidFill>
                <a:schemeClr val="tx1"/>
              </a:solidFill>
            </a:endParaRPr>
          </a:p>
          <a:p>
            <a:pPr marL="0" indent="0" algn="just">
              <a:buNone/>
            </a:pPr>
            <a:endParaRPr lang="fr-FR" dirty="0">
              <a:solidFill>
                <a:schemeClr val="tx1"/>
              </a:solidFill>
            </a:endParaRPr>
          </a:p>
          <a:p>
            <a:r>
              <a:rPr lang="fr-FR" dirty="0" smtClean="0"/>
              <a:t>Site INRS </a:t>
            </a:r>
            <a:r>
              <a:rPr lang="fr-FR" sz="1200" dirty="0" smtClean="0"/>
              <a:t>(Institut national de recherche et de sécurité)</a:t>
            </a:r>
            <a:r>
              <a:rPr lang="fr-FR" dirty="0" smtClean="0"/>
              <a:t>: </a:t>
            </a:r>
            <a:r>
              <a:rPr lang="fr-FR" dirty="0" smtClean="0"/>
              <a:t>Le travail sur </a:t>
            </a:r>
            <a:r>
              <a:rPr lang="fr-FR" dirty="0" smtClean="0"/>
              <a:t>écran</a:t>
            </a:r>
          </a:p>
          <a:p>
            <a:endParaRPr lang="fr-FR" dirty="0" smtClean="0"/>
          </a:p>
          <a:p>
            <a:r>
              <a:rPr lang="fr-FR" dirty="0" smtClean="0"/>
              <a:t>Guide </a:t>
            </a:r>
            <a:r>
              <a:rPr lang="fr-FR" dirty="0"/>
              <a:t>pratique du travail sur écran de </a:t>
            </a:r>
            <a:r>
              <a:rPr lang="fr-FR" dirty="0" smtClean="0"/>
              <a:t>l’INSERM </a:t>
            </a:r>
            <a:r>
              <a:rPr lang="fr-FR" sz="1200" dirty="0" smtClean="0"/>
              <a:t>(</a:t>
            </a:r>
            <a:r>
              <a:rPr lang="fr-FR" sz="1200" dirty="0">
                <a:solidFill>
                  <a:prstClr val="black">
                    <a:lumMod val="75000"/>
                    <a:lumOff val="25000"/>
                  </a:prstClr>
                </a:solidFill>
              </a:rPr>
              <a:t>Institut </a:t>
            </a:r>
            <a:r>
              <a:rPr lang="fr-FR" sz="1200" dirty="0" smtClean="0">
                <a:solidFill>
                  <a:prstClr val="black">
                    <a:lumMod val="75000"/>
                    <a:lumOff val="25000"/>
                  </a:prstClr>
                </a:solidFill>
              </a:rPr>
              <a:t>national </a:t>
            </a:r>
            <a:r>
              <a:rPr lang="fr-FR" sz="1200" dirty="0">
                <a:solidFill>
                  <a:prstClr val="black">
                    <a:lumMod val="75000"/>
                    <a:lumOff val="25000"/>
                  </a:prstClr>
                </a:solidFill>
              </a:rPr>
              <a:t>de </a:t>
            </a:r>
            <a:r>
              <a:rPr lang="fr-FR" sz="1200" dirty="0" smtClean="0">
                <a:solidFill>
                  <a:prstClr val="black">
                    <a:lumMod val="75000"/>
                    <a:lumOff val="25000"/>
                  </a:prstClr>
                </a:solidFill>
              </a:rPr>
              <a:t>la santé et de la recherche </a:t>
            </a:r>
            <a:r>
              <a:rPr lang="fr-FR" sz="1200" dirty="0">
                <a:solidFill>
                  <a:prstClr val="black">
                    <a:lumMod val="75000"/>
                    <a:lumOff val="25000"/>
                  </a:prstClr>
                </a:solidFill>
              </a:rPr>
              <a:t>m</a:t>
            </a:r>
            <a:r>
              <a:rPr lang="fr-FR" sz="1200" dirty="0" smtClean="0">
                <a:solidFill>
                  <a:prstClr val="black">
                    <a:lumMod val="75000"/>
                    <a:lumOff val="25000"/>
                  </a:prstClr>
                </a:solidFill>
              </a:rPr>
              <a:t>édicale)</a:t>
            </a:r>
          </a:p>
          <a:p>
            <a:endParaRPr lang="fr-FR" sz="1200" dirty="0"/>
          </a:p>
          <a:p>
            <a:r>
              <a:rPr lang="fr-FR" dirty="0" smtClean="0"/>
              <a:t>L’ergonomie </a:t>
            </a:r>
            <a:r>
              <a:rPr lang="fr-FR" dirty="0" smtClean="0"/>
              <a:t>au poste de travail informatisé de </a:t>
            </a:r>
            <a:r>
              <a:rPr lang="fr-FR" dirty="0" smtClean="0"/>
              <a:t>l’APSAM</a:t>
            </a:r>
            <a:r>
              <a:rPr lang="fr-FR" sz="1200" dirty="0" smtClean="0"/>
              <a:t> (Association paritaire pour la santé et la sécurité)</a:t>
            </a:r>
          </a:p>
          <a:p>
            <a:endParaRPr lang="fr-FR" sz="1200" dirty="0" smtClean="0"/>
          </a:p>
          <a:p>
            <a:r>
              <a:rPr lang="fr-FR" dirty="0" smtClean="0"/>
              <a:t>Ergonomie du </a:t>
            </a:r>
            <a:r>
              <a:rPr lang="fr-FR" dirty="0"/>
              <a:t>CUSSTR  </a:t>
            </a:r>
            <a:r>
              <a:rPr lang="fr-FR" dirty="0" smtClean="0"/>
              <a:t>(</a:t>
            </a:r>
            <a:r>
              <a:rPr lang="fr-FR" sz="1200" dirty="0" smtClean="0"/>
              <a:t>Commission </a:t>
            </a:r>
            <a:r>
              <a:rPr lang="fr-FR" sz="1200" dirty="0"/>
              <a:t>Universitaire de Sécurité et Santé au </a:t>
            </a:r>
            <a:r>
              <a:rPr lang="fr-FR" sz="1200" dirty="0" smtClean="0"/>
              <a:t>Travail)</a:t>
            </a:r>
          </a:p>
          <a:p>
            <a:endParaRPr lang="fr-FR" sz="1200" dirty="0" smtClean="0"/>
          </a:p>
          <a:p>
            <a:r>
              <a:rPr lang="fr-FR" dirty="0" smtClean="0"/>
              <a:t>Site </a:t>
            </a:r>
            <a:r>
              <a:rPr lang="fr-FR" dirty="0" smtClean="0"/>
              <a:t>« Dos Majeur »</a:t>
            </a:r>
            <a:r>
              <a:rPr lang="fr-FR" dirty="0"/>
              <a:t> </a:t>
            </a:r>
            <a:r>
              <a:rPr lang="fr-FR" dirty="0" smtClean="0"/>
              <a:t>: Travail </a:t>
            </a:r>
            <a:r>
              <a:rPr lang="fr-FR" dirty="0"/>
              <a:t>assis </a:t>
            </a:r>
            <a:r>
              <a:rPr lang="fr-FR" dirty="0" smtClean="0"/>
              <a:t>bureau et Travail devant </a:t>
            </a:r>
            <a:r>
              <a:rPr lang="fr-FR" dirty="0" smtClean="0"/>
              <a:t>écran (INRS)</a:t>
            </a:r>
            <a:endParaRPr lang="fr-FR" dirty="0" smtClean="0"/>
          </a:p>
          <a:p>
            <a:endParaRPr lang="fr-FR" dirty="0"/>
          </a:p>
        </p:txBody>
      </p:sp>
    </p:spTree>
    <p:extLst>
      <p:ext uri="{BB962C8B-B14F-4D97-AF65-F5344CB8AC3E}">
        <p14:creationId xmlns:p14="http://schemas.microsoft.com/office/powerpoint/2010/main" val="335890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5" cstate="print"/>
          <a:stretch>
            <a:fillRect/>
          </a:stretch>
        </p:blipFill>
        <p:spPr>
          <a:xfrm>
            <a:off x="2054082" y="1027044"/>
            <a:ext cx="7181850" cy="5658764"/>
          </a:xfrm>
          <a:prstGeom prst="rect">
            <a:avLst/>
          </a:prstGeom>
        </p:spPr>
      </p:pic>
      <p:sp>
        <p:nvSpPr>
          <p:cNvPr id="3" name="Rectangle 2"/>
          <p:cNvSpPr/>
          <p:nvPr/>
        </p:nvSpPr>
        <p:spPr>
          <a:xfrm>
            <a:off x="5234609" y="5393635"/>
            <a:ext cx="1683025"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p:nvPr/>
        </p:nvSpPr>
        <p:spPr>
          <a:xfrm>
            <a:off x="7904922" y="5393635"/>
            <a:ext cx="1683025"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p:nvSpPr>
        <p:spPr>
          <a:xfrm>
            <a:off x="7556948" y="1134304"/>
            <a:ext cx="1444484"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Fatigue oculaire</a:t>
            </a:r>
          </a:p>
        </p:txBody>
      </p:sp>
      <p:sp>
        <p:nvSpPr>
          <p:cNvPr id="8" name="Rectangle 7"/>
          <p:cNvSpPr/>
          <p:nvPr/>
        </p:nvSpPr>
        <p:spPr>
          <a:xfrm>
            <a:off x="1656521" y="2563675"/>
            <a:ext cx="1683025"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2411896" y="1046922"/>
            <a:ext cx="1855301"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4518991" y="995157"/>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Raideur du cou et contraction des épaules</a:t>
            </a:r>
          </a:p>
        </p:txBody>
      </p:sp>
      <p:sp>
        <p:nvSpPr>
          <p:cNvPr id="14" name="Rectangle 13"/>
          <p:cNvSpPr/>
          <p:nvPr/>
        </p:nvSpPr>
        <p:spPr>
          <a:xfrm>
            <a:off x="4731026" y="834887"/>
            <a:ext cx="2358887" cy="887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788500" y="4725643"/>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Mauvaise circulation sanguine</a:t>
            </a:r>
          </a:p>
        </p:txBody>
      </p:sp>
      <p:sp>
        <p:nvSpPr>
          <p:cNvPr id="16" name="Rectangle 15"/>
          <p:cNvSpPr/>
          <p:nvPr/>
        </p:nvSpPr>
        <p:spPr>
          <a:xfrm>
            <a:off x="1603929" y="2580966"/>
            <a:ext cx="17479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Respiration superficielle</a:t>
            </a:r>
          </a:p>
        </p:txBody>
      </p:sp>
      <p:sp>
        <p:nvSpPr>
          <p:cNvPr id="17" name="Rectangle 16"/>
          <p:cNvSpPr/>
          <p:nvPr/>
        </p:nvSpPr>
        <p:spPr>
          <a:xfrm>
            <a:off x="1603929" y="3653304"/>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Compression des organes, digestion entravée</a:t>
            </a:r>
          </a:p>
        </p:txBody>
      </p:sp>
      <p:sp>
        <p:nvSpPr>
          <p:cNvPr id="18" name="Rectangle 17"/>
          <p:cNvSpPr/>
          <p:nvPr/>
        </p:nvSpPr>
        <p:spPr>
          <a:xfrm>
            <a:off x="1537250" y="1245704"/>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Douleurs lombaires</a:t>
            </a:r>
          </a:p>
        </p:txBody>
      </p:sp>
      <p:sp>
        <p:nvSpPr>
          <p:cNvPr id="19" name="Rectangle 18"/>
          <p:cNvSpPr/>
          <p:nvPr/>
        </p:nvSpPr>
        <p:spPr>
          <a:xfrm>
            <a:off x="3809635" y="5286373"/>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Nerfs et tendons sous pression</a:t>
            </a:r>
          </a:p>
        </p:txBody>
      </p:sp>
      <p:sp>
        <p:nvSpPr>
          <p:cNvPr id="21" name="Rectangle 20"/>
          <p:cNvSpPr/>
          <p:nvPr/>
        </p:nvSpPr>
        <p:spPr>
          <a:xfrm>
            <a:off x="7191967" y="5230052"/>
            <a:ext cx="2398643" cy="83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Nerfs et tendons sous pression</a:t>
            </a:r>
          </a:p>
        </p:txBody>
      </p:sp>
      <p:sp>
        <p:nvSpPr>
          <p:cNvPr id="20" name="Titre 1"/>
          <p:cNvSpPr txBox="1">
            <a:spLocks/>
          </p:cNvSpPr>
          <p:nvPr/>
        </p:nvSpPr>
        <p:spPr>
          <a:xfrm>
            <a:off x="-20244" y="125577"/>
            <a:ext cx="10058400" cy="680491"/>
          </a:xfrm>
          <a:prstGeom prst="rect">
            <a:avLst/>
          </a:prstGeom>
        </p:spPr>
        <p:txBody>
          <a:bodyPr>
            <a:normAutofit/>
          </a:bodyPr>
          <a:lstStyle/>
          <a:p>
            <a:pPr algn="ctr">
              <a:lnSpc>
                <a:spcPct val="90000"/>
              </a:lnSpc>
              <a:spcBef>
                <a:spcPct val="0"/>
              </a:spcBef>
              <a:defRPr/>
            </a:pPr>
            <a:r>
              <a:rPr lang="fr-FR" sz="3600" cap="all" dirty="0">
                <a:solidFill>
                  <a:schemeClr val="accent1"/>
                </a:solidFill>
                <a:latin typeface="Rockwell Condensed"/>
              </a:rPr>
              <a:t>La posture favorite des </a:t>
            </a:r>
            <a:r>
              <a:rPr lang="fr-FR" sz="3600" cap="all" dirty="0" err="1">
                <a:solidFill>
                  <a:schemeClr val="accent1"/>
                </a:solidFill>
                <a:latin typeface="Rockwell Condensed"/>
              </a:rPr>
              <a:t>tms</a:t>
            </a:r>
            <a:endParaRPr lang="fr-FR" sz="3600" cap="all" dirty="0">
              <a:solidFill>
                <a:schemeClr val="accent1"/>
              </a:solidFill>
              <a:latin typeface="Rockwell Condensed"/>
            </a:endParaRPr>
          </a:p>
        </p:txBody>
      </p:sp>
      <p:pic>
        <p:nvPicPr>
          <p:cNvPr id="2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13787"/>
            <a:ext cx="609600" cy="609600"/>
          </a:xfrm>
          <a:prstGeom prst="rect">
            <a:avLst/>
          </a:prstGeom>
        </p:spPr>
      </p:pic>
    </p:spTree>
    <p:extLst>
      <p:ext uri="{BB962C8B-B14F-4D97-AF65-F5344CB8AC3E}">
        <p14:creationId xmlns:p14="http://schemas.microsoft.com/office/powerpoint/2010/main" val="5190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1703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23"/>
                </p:tgtEl>
              </p:cMediaNode>
            </p:audio>
          </p:childTnLst>
        </p:cTn>
      </p:par>
    </p:tnLst>
    <p:bldLst>
      <p:bldP spid="5" grpId="0" animBg="1"/>
      <p:bldP spid="10" grpId="0" animBg="1"/>
      <p:bldP spid="15" grpId="0" animBg="1"/>
      <p:bldP spid="16" grpId="0" animBg="1"/>
      <p:bldP spid="17"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4" cstate="print"/>
          <a:srcRect l="5532" t="13481" r="2364"/>
          <a:stretch>
            <a:fillRect/>
          </a:stretch>
        </p:blipFill>
        <p:spPr>
          <a:xfrm>
            <a:off x="6150232" y="2242061"/>
            <a:ext cx="5932040" cy="4184865"/>
          </a:xfrm>
          <a:prstGeom prst="rect">
            <a:avLst/>
          </a:prstGeom>
        </p:spPr>
      </p:pic>
      <p:sp>
        <p:nvSpPr>
          <p:cNvPr id="2" name="Titre 1"/>
          <p:cNvSpPr>
            <a:spLocks noGrp="1"/>
          </p:cNvSpPr>
          <p:nvPr>
            <p:ph type="title"/>
          </p:nvPr>
        </p:nvSpPr>
        <p:spPr>
          <a:xfrm>
            <a:off x="-195032" y="12468"/>
            <a:ext cx="12387032" cy="1045029"/>
          </a:xfrm>
        </p:spPr>
        <p:txBody>
          <a:bodyPr>
            <a:noAutofit/>
          </a:bodyPr>
          <a:lstStyle/>
          <a:p>
            <a:pPr algn="ctr"/>
            <a:r>
              <a:rPr lang="fr-FR" dirty="0" smtClean="0">
                <a:latin typeface="Rockwell" panose="02060603020205020403" pitchFamily="18" charset="0"/>
              </a:rPr>
              <a:t>Adopter une bonne posture face à son poste de travail</a:t>
            </a:r>
            <a:br>
              <a:rPr lang="fr-FR" dirty="0" smtClean="0">
                <a:latin typeface="Rockwell" panose="02060603020205020403" pitchFamily="18" charset="0"/>
              </a:rPr>
            </a:br>
            <a:r>
              <a:rPr lang="fr-FR" dirty="0" smtClean="0">
                <a:latin typeface="Rockwell" panose="02060603020205020403" pitchFamily="18" charset="0"/>
              </a:rPr>
              <a:t>utiliser du matériel adapté </a:t>
            </a:r>
            <a:endParaRPr lang="fr-FR" dirty="0">
              <a:latin typeface="Rockwell" panose="02060603020205020403" pitchFamily="18" charset="0"/>
            </a:endParaRPr>
          </a:p>
        </p:txBody>
      </p:sp>
      <p:pic>
        <p:nvPicPr>
          <p:cNvPr id="4" name="Espace réservé du contenu 3"/>
          <p:cNvPicPr>
            <a:picLocks noGrp="1" noChangeAspect="1"/>
          </p:cNvPicPr>
          <p:nvPr>
            <p:ph idx="1"/>
          </p:nvPr>
        </p:nvPicPr>
        <p:blipFill>
          <a:blip r:embed="rId5" cstate="print"/>
          <a:srcRect t="6567"/>
          <a:stretch>
            <a:fillRect/>
          </a:stretch>
        </p:blipFill>
        <p:spPr>
          <a:xfrm>
            <a:off x="167522" y="1942507"/>
            <a:ext cx="5174476" cy="3739835"/>
          </a:xfrm>
          <a:prstGeom prst="rect">
            <a:avLst/>
          </a:prstGeom>
        </p:spPr>
      </p:pic>
      <p:sp>
        <p:nvSpPr>
          <p:cNvPr id="11" name="Rectangle à coins arrondis 10"/>
          <p:cNvSpPr/>
          <p:nvPr/>
        </p:nvSpPr>
        <p:spPr>
          <a:xfrm>
            <a:off x="3592286" y="5930537"/>
            <a:ext cx="1658983" cy="4963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hlinkClick r:id="" action="ppaction://noaction"/>
              </a:rPr>
              <a:t>Le siège</a:t>
            </a:r>
            <a:endParaRPr lang="fr-FR" dirty="0">
              <a:solidFill>
                <a:prstClr val="black"/>
              </a:solidFill>
            </a:endParaRPr>
          </a:p>
        </p:txBody>
      </p:sp>
      <p:cxnSp>
        <p:nvCxnSpPr>
          <p:cNvPr id="14" name="Connecteur droit avec flèche 13"/>
          <p:cNvCxnSpPr>
            <a:stCxn id="11" idx="3"/>
          </p:cNvCxnSpPr>
          <p:nvPr/>
        </p:nvCxnSpPr>
        <p:spPr>
          <a:xfrm flipV="1">
            <a:off x="5251269" y="5512526"/>
            <a:ext cx="888274" cy="6662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0"/>
          </p:cNvCxnSpPr>
          <p:nvPr/>
        </p:nvCxnSpPr>
        <p:spPr>
          <a:xfrm flipH="1" flipV="1">
            <a:off x="2586447" y="5029201"/>
            <a:ext cx="1835331" cy="9013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1" idx="0"/>
          </p:cNvCxnSpPr>
          <p:nvPr/>
        </p:nvCxnSpPr>
        <p:spPr>
          <a:xfrm flipV="1">
            <a:off x="4421778" y="4963887"/>
            <a:ext cx="215536" cy="966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7226729" y="1235627"/>
            <a:ext cx="1894115" cy="822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hlinkClick r:id="" action="ppaction://noaction"/>
              </a:rPr>
              <a:t>Ambiance</a:t>
            </a:r>
            <a:r>
              <a:rPr lang="fr-FR" dirty="0">
                <a:solidFill>
                  <a:prstClr val="black"/>
                </a:solidFill>
              </a:rPr>
              <a:t> lumineuse</a:t>
            </a:r>
          </a:p>
        </p:txBody>
      </p:sp>
      <p:cxnSp>
        <p:nvCxnSpPr>
          <p:cNvPr id="24" name="Connecteur droit avec flèche 23"/>
          <p:cNvCxnSpPr>
            <a:stCxn id="22" idx="3"/>
          </p:cNvCxnSpPr>
          <p:nvPr/>
        </p:nvCxnSpPr>
        <p:spPr>
          <a:xfrm>
            <a:off x="9120844" y="1647107"/>
            <a:ext cx="1463039" cy="9993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2" idx="1"/>
          </p:cNvCxnSpPr>
          <p:nvPr/>
        </p:nvCxnSpPr>
        <p:spPr>
          <a:xfrm flipH="1">
            <a:off x="4470466" y="1647107"/>
            <a:ext cx="2756263" cy="4898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5525589" y="3566160"/>
            <a:ext cx="1554480" cy="7445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hlinkClick r:id="" action="ppaction://noaction"/>
              </a:rPr>
              <a:t>Ergonomie</a:t>
            </a:r>
            <a:r>
              <a:rPr lang="fr-FR" dirty="0">
                <a:solidFill>
                  <a:prstClr val="black"/>
                </a:solidFill>
              </a:rPr>
              <a:t> </a:t>
            </a:r>
            <a:r>
              <a:rPr lang="fr-FR" sz="1600" dirty="0">
                <a:solidFill>
                  <a:prstClr val="black"/>
                </a:solidFill>
              </a:rPr>
              <a:t>du poignet et du bras</a:t>
            </a:r>
          </a:p>
        </p:txBody>
      </p:sp>
      <p:cxnSp>
        <p:nvCxnSpPr>
          <p:cNvPr id="29" name="Connecteur droit avec flèche 28"/>
          <p:cNvCxnSpPr>
            <a:stCxn id="27" idx="1"/>
          </p:cNvCxnSpPr>
          <p:nvPr/>
        </p:nvCxnSpPr>
        <p:spPr>
          <a:xfrm flipH="1" flipV="1">
            <a:off x="5355771" y="3448594"/>
            <a:ext cx="169818" cy="489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p:cNvCxnSpPr>
          <p:nvPr/>
        </p:nvCxnSpPr>
        <p:spPr>
          <a:xfrm>
            <a:off x="7080069" y="3938452"/>
            <a:ext cx="1606731" cy="5159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4859383" y="2155371"/>
            <a:ext cx="1397726" cy="5617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hlinkClick r:id="" action="ppaction://noaction"/>
              </a:rPr>
              <a:t>La vision</a:t>
            </a:r>
            <a:endParaRPr lang="fr-FR" dirty="0">
              <a:solidFill>
                <a:prstClr val="black"/>
              </a:solidFill>
            </a:endParaRPr>
          </a:p>
        </p:txBody>
      </p:sp>
      <p:cxnSp>
        <p:nvCxnSpPr>
          <p:cNvPr id="36" name="Connecteur droit avec flèche 35"/>
          <p:cNvCxnSpPr>
            <a:stCxn id="34" idx="3"/>
          </p:cNvCxnSpPr>
          <p:nvPr/>
        </p:nvCxnSpPr>
        <p:spPr>
          <a:xfrm>
            <a:off x="6257109" y="2436223"/>
            <a:ext cx="352697" cy="718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34" idx="1"/>
          </p:cNvCxnSpPr>
          <p:nvPr/>
        </p:nvCxnSpPr>
        <p:spPr>
          <a:xfrm flipH="1" flipV="1">
            <a:off x="4519749" y="2272937"/>
            <a:ext cx="339634" cy="1632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47897"/>
            <a:ext cx="609600" cy="609600"/>
          </a:xfrm>
          <a:prstGeom prst="rect">
            <a:avLst/>
          </a:prstGeom>
        </p:spPr>
      </p:pic>
    </p:spTree>
    <p:extLst>
      <p:ext uri="{BB962C8B-B14F-4D97-AF65-F5344CB8AC3E}">
        <p14:creationId xmlns:p14="http://schemas.microsoft.com/office/powerpoint/2010/main" val="27176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3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11" grpId="0" animBg="1"/>
      <p:bldP spid="22" grpId="0" animBg="1"/>
      <p:bldP spid="27"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5" cstate="print"/>
          <a:srcRect/>
          <a:stretch>
            <a:fillRect/>
          </a:stretch>
        </p:blipFill>
        <p:spPr bwMode="auto">
          <a:xfrm>
            <a:off x="5532584" y="4457429"/>
            <a:ext cx="2631702" cy="2204628"/>
          </a:xfrm>
          <a:prstGeom prst="rect">
            <a:avLst/>
          </a:prstGeom>
          <a:noFill/>
          <a:ln w="9525">
            <a:noFill/>
            <a:miter lim="800000"/>
            <a:headEnd/>
            <a:tailEnd/>
          </a:ln>
        </p:spPr>
      </p:pic>
      <p:sp>
        <p:nvSpPr>
          <p:cNvPr id="2" name="Titre 1"/>
          <p:cNvSpPr>
            <a:spLocks noGrp="1"/>
          </p:cNvSpPr>
          <p:nvPr>
            <p:ph type="title"/>
          </p:nvPr>
        </p:nvSpPr>
        <p:spPr>
          <a:xfrm>
            <a:off x="1031966" y="0"/>
            <a:ext cx="10058400" cy="679269"/>
          </a:xfrm>
        </p:spPr>
        <p:txBody>
          <a:bodyPr>
            <a:noAutofit/>
          </a:bodyPr>
          <a:lstStyle/>
          <a:p>
            <a:pPr algn="ctr"/>
            <a:r>
              <a:rPr lang="fr-FR" dirty="0" smtClean="0">
                <a:latin typeface="Rockwell" panose="02060603020205020403" pitchFamily="18" charset="0"/>
              </a:rPr>
              <a:t>Actions complémentaires</a:t>
            </a:r>
            <a:endParaRPr lang="fr-FR" dirty="0">
              <a:latin typeface="Rockwell" panose="02060603020205020403" pitchFamily="18" charset="0"/>
            </a:endParaRPr>
          </a:p>
        </p:txBody>
      </p:sp>
      <p:sp>
        <p:nvSpPr>
          <p:cNvPr id="3" name="Espace réservé du contenu 2"/>
          <p:cNvSpPr>
            <a:spLocks noGrp="1"/>
          </p:cNvSpPr>
          <p:nvPr>
            <p:ph idx="1"/>
          </p:nvPr>
        </p:nvSpPr>
        <p:spPr>
          <a:xfrm>
            <a:off x="378823" y="762396"/>
            <a:ext cx="11364686" cy="5878286"/>
          </a:xfrm>
        </p:spPr>
        <p:txBody>
          <a:bodyPr>
            <a:normAutofit/>
          </a:bodyPr>
          <a:lstStyle/>
          <a:p>
            <a:r>
              <a:rPr lang="fr-FR" dirty="0" smtClean="0"/>
              <a:t>Varier sa posture aussi souvent que possible en alternant des tâches (photocopies, travail sur papier…)</a:t>
            </a:r>
          </a:p>
          <a:p>
            <a:pPr>
              <a:lnSpc>
                <a:spcPct val="100000"/>
              </a:lnSpc>
              <a:spcBef>
                <a:spcPts val="0"/>
              </a:spcBef>
            </a:pPr>
            <a:r>
              <a:rPr lang="fr-FR" dirty="0" smtClean="0"/>
              <a:t>Porter son regard au loin afin de diminuer la</a:t>
            </a:r>
          </a:p>
          <a:p>
            <a:pPr>
              <a:lnSpc>
                <a:spcPct val="100000"/>
              </a:lnSpc>
              <a:spcBef>
                <a:spcPts val="0"/>
              </a:spcBef>
              <a:buNone/>
            </a:pPr>
            <a:r>
              <a:rPr lang="fr-FR" dirty="0" smtClean="0"/>
              <a:t>fatigue visuelle </a:t>
            </a:r>
          </a:p>
          <a:p>
            <a:pPr>
              <a:lnSpc>
                <a:spcPct val="100000"/>
              </a:lnSpc>
              <a:spcBef>
                <a:spcPts val="0"/>
              </a:spcBef>
            </a:pPr>
            <a:r>
              <a:rPr lang="fr-FR" dirty="0" smtClean="0"/>
              <a:t>Interrompre la station assise toutes les deux </a:t>
            </a:r>
          </a:p>
          <a:p>
            <a:pPr>
              <a:lnSpc>
                <a:spcPct val="100000"/>
              </a:lnSpc>
              <a:spcBef>
                <a:spcPts val="0"/>
              </a:spcBef>
              <a:buNone/>
            </a:pPr>
            <a:r>
              <a:rPr lang="fr-FR" dirty="0" smtClean="0"/>
              <a:t>heures environ</a:t>
            </a:r>
          </a:p>
          <a:p>
            <a:pPr>
              <a:lnSpc>
                <a:spcPct val="100000"/>
              </a:lnSpc>
              <a:spcBef>
                <a:spcPts val="0"/>
              </a:spcBef>
            </a:pPr>
            <a:r>
              <a:rPr lang="fr-FR" dirty="0" smtClean="0"/>
              <a:t>Un examen de la vue doit être réalisé par la</a:t>
            </a:r>
          </a:p>
          <a:p>
            <a:pPr>
              <a:lnSpc>
                <a:spcPct val="100000"/>
              </a:lnSpc>
              <a:spcBef>
                <a:spcPts val="0"/>
              </a:spcBef>
              <a:buNone/>
            </a:pPr>
            <a:r>
              <a:rPr lang="fr-FR" dirty="0" smtClean="0"/>
              <a:t> médecine préventive si nécessaire </a:t>
            </a:r>
          </a:p>
          <a:p>
            <a:pPr>
              <a:lnSpc>
                <a:spcPct val="100000"/>
              </a:lnSpc>
              <a:spcBef>
                <a:spcPts val="0"/>
              </a:spcBef>
            </a:pPr>
            <a:r>
              <a:rPr lang="fr-FR" dirty="0" smtClean="0"/>
              <a:t>Poser une lampe d’appoint sur le bureau</a:t>
            </a:r>
          </a:p>
          <a:p>
            <a:pPr>
              <a:lnSpc>
                <a:spcPct val="100000"/>
              </a:lnSpc>
              <a:spcBef>
                <a:spcPts val="0"/>
              </a:spcBef>
            </a:pPr>
            <a:r>
              <a:rPr lang="fr-FR" dirty="0" smtClean="0"/>
              <a:t>Utiliser un repose document</a:t>
            </a:r>
          </a:p>
          <a:p>
            <a:pPr>
              <a:lnSpc>
                <a:spcPct val="100000"/>
              </a:lnSpc>
              <a:spcBef>
                <a:spcPts val="0"/>
              </a:spcBef>
            </a:pPr>
            <a:r>
              <a:rPr lang="fr-FR" dirty="0" smtClean="0"/>
              <a:t>Personnaliser votre poste de travail :</a:t>
            </a:r>
          </a:p>
          <a:p>
            <a:pPr>
              <a:lnSpc>
                <a:spcPct val="100000"/>
              </a:lnSpc>
              <a:spcBef>
                <a:spcPts val="0"/>
              </a:spcBef>
              <a:buNone/>
            </a:pPr>
            <a:r>
              <a:rPr lang="fr-FR" dirty="0" smtClean="0"/>
              <a:t>Décoration et objets personnels sont importants,</a:t>
            </a:r>
          </a:p>
          <a:p>
            <a:pPr>
              <a:lnSpc>
                <a:spcPct val="100000"/>
              </a:lnSpc>
              <a:spcBef>
                <a:spcPts val="0"/>
              </a:spcBef>
              <a:buNone/>
            </a:pPr>
            <a:r>
              <a:rPr lang="fr-FR" dirty="0" smtClean="0"/>
              <a:t> s’ils sont discrets et ne gênent pas</a:t>
            </a:r>
          </a:p>
          <a:p>
            <a:pPr>
              <a:lnSpc>
                <a:spcPct val="100000"/>
              </a:lnSpc>
              <a:spcBef>
                <a:spcPts val="0"/>
              </a:spcBef>
            </a:pPr>
            <a:r>
              <a:rPr lang="fr-FR" dirty="0" smtClean="0">
                <a:solidFill>
                  <a:srgbClr val="0070C0"/>
                </a:solidFill>
              </a:rPr>
              <a:t>Pour le travail sur ordinateur portable</a:t>
            </a:r>
            <a:r>
              <a:rPr lang="fr-FR" dirty="0" smtClean="0"/>
              <a:t>,</a:t>
            </a:r>
          </a:p>
          <a:p>
            <a:pPr>
              <a:lnSpc>
                <a:spcPct val="100000"/>
              </a:lnSpc>
              <a:spcBef>
                <a:spcPts val="0"/>
              </a:spcBef>
              <a:buNone/>
            </a:pPr>
            <a:r>
              <a:rPr lang="fr-FR" dirty="0" smtClean="0"/>
              <a:t>voici deux solutions matérielles:</a:t>
            </a:r>
          </a:p>
          <a:p>
            <a:pPr>
              <a:lnSpc>
                <a:spcPct val="100000"/>
              </a:lnSpc>
              <a:spcBef>
                <a:spcPts val="0"/>
              </a:spcBef>
              <a:buNone/>
            </a:pPr>
            <a:r>
              <a:rPr lang="fr-FR" dirty="0" smtClean="0"/>
              <a:t>Sinon: </a:t>
            </a:r>
          </a:p>
          <a:p>
            <a:pPr>
              <a:lnSpc>
                <a:spcPct val="100000"/>
              </a:lnSpc>
              <a:spcBef>
                <a:spcPts val="0"/>
              </a:spcBef>
              <a:buFont typeface="Arial" pitchFamily="34" charset="0"/>
              <a:buChar char="•"/>
            </a:pPr>
            <a:r>
              <a:rPr lang="fr-FR" dirty="0" smtClean="0"/>
              <a:t>prendre des petites pauses fréquentes</a:t>
            </a:r>
          </a:p>
          <a:p>
            <a:pPr>
              <a:lnSpc>
                <a:spcPct val="100000"/>
              </a:lnSpc>
              <a:spcBef>
                <a:spcPts val="0"/>
              </a:spcBef>
              <a:buFont typeface="Arial" pitchFamily="34" charset="0"/>
              <a:buChar char="•"/>
            </a:pPr>
            <a:r>
              <a:rPr lang="fr-FR" dirty="0" smtClean="0"/>
              <a:t>Incliner l’écran vers l’arrière</a:t>
            </a:r>
          </a:p>
          <a:p>
            <a:pPr>
              <a:lnSpc>
                <a:spcPct val="100000"/>
              </a:lnSpc>
              <a:spcBef>
                <a:spcPts val="0"/>
              </a:spcBef>
              <a:buFont typeface="Arial" pitchFamily="34" charset="0"/>
              <a:buChar char="•"/>
            </a:pPr>
            <a:r>
              <a:rPr lang="fr-FR" dirty="0" smtClean="0"/>
              <a:t>Placer l’ordinateur de façon à réduire </a:t>
            </a:r>
          </a:p>
          <a:p>
            <a:pPr>
              <a:lnSpc>
                <a:spcPct val="100000"/>
              </a:lnSpc>
              <a:spcBef>
                <a:spcPts val="0"/>
              </a:spcBef>
              <a:buNone/>
            </a:pPr>
            <a:r>
              <a:rPr lang="fr-FR" dirty="0" smtClean="0"/>
              <a:t>   l’éblouissement </a:t>
            </a:r>
          </a:p>
        </p:txBody>
      </p:sp>
      <p:pic>
        <p:nvPicPr>
          <p:cNvPr id="4" name="Image 3"/>
          <p:cNvPicPr>
            <a:picLocks noChangeAspect="1"/>
          </p:cNvPicPr>
          <p:nvPr/>
        </p:nvPicPr>
        <p:blipFill>
          <a:blip r:embed="rId6" cstate="print"/>
          <a:srcRect t="19864" b="17733"/>
          <a:stretch>
            <a:fillRect/>
          </a:stretch>
        </p:blipFill>
        <p:spPr>
          <a:xfrm>
            <a:off x="5613083" y="1425987"/>
            <a:ext cx="5721531" cy="2860766"/>
          </a:xfrm>
          <a:prstGeom prst="rect">
            <a:avLst/>
          </a:prstGeom>
        </p:spPr>
      </p:pic>
      <p:pic>
        <p:nvPicPr>
          <p:cNvPr id="6148" name="Picture 4"/>
          <p:cNvPicPr>
            <a:picLocks noChangeAspect="1" noChangeArrowheads="1"/>
          </p:cNvPicPr>
          <p:nvPr/>
        </p:nvPicPr>
        <p:blipFill>
          <a:blip r:embed="rId7" cstate="print"/>
          <a:srcRect/>
          <a:stretch>
            <a:fillRect/>
          </a:stretch>
        </p:blipFill>
        <p:spPr bwMode="auto">
          <a:xfrm>
            <a:off x="8473849" y="4382726"/>
            <a:ext cx="2616517" cy="2183358"/>
          </a:xfrm>
          <a:prstGeom prst="rect">
            <a:avLst/>
          </a:prstGeom>
          <a:noFill/>
          <a:ln w="9525">
            <a:noFill/>
            <a:miter lim="800000"/>
            <a:headEnd/>
            <a:tailEnd/>
          </a:ln>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0"/>
            <a:ext cx="609600" cy="609600"/>
          </a:xfrm>
          <a:prstGeom prst="rect">
            <a:avLst/>
          </a:prstGeom>
        </p:spPr>
      </p:pic>
    </p:spTree>
    <p:extLst>
      <p:ext uri="{BB962C8B-B14F-4D97-AF65-F5344CB8AC3E}">
        <p14:creationId xmlns:p14="http://schemas.microsoft.com/office/powerpoint/2010/main" val="21504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3126" y="215486"/>
            <a:ext cx="10094026" cy="995797"/>
          </a:xfrm>
        </p:spPr>
        <p:txBody>
          <a:bodyPr>
            <a:normAutofit/>
          </a:bodyPr>
          <a:lstStyle/>
          <a:p>
            <a:pPr algn="ctr"/>
            <a:r>
              <a:rPr lang="fr-FR" dirty="0" smtClean="0">
                <a:solidFill>
                  <a:srgbClr val="92D050"/>
                </a:solidFill>
                <a:latin typeface="Rockwell" panose="02060603020205020403" pitchFamily="18" charset="0"/>
                <a:cs typeface="Arial" panose="020B0604020202020204" pitchFamily="34" charset="0"/>
              </a:rPr>
              <a:t>Les courbures de la colonne vertébrale</a:t>
            </a:r>
            <a:endParaRPr lang="fr-FR" dirty="0">
              <a:solidFill>
                <a:srgbClr val="92D050"/>
              </a:solidFill>
              <a:latin typeface="Rockwell" panose="02060603020205020403" pitchFamily="18" charset="0"/>
              <a:cs typeface="Arial" panose="020B0604020202020204" pitchFamily="34" charset="0"/>
            </a:endParaRPr>
          </a:p>
        </p:txBody>
      </p:sp>
      <p:pic>
        <p:nvPicPr>
          <p:cNvPr id="7" name="Image 6"/>
          <p:cNvPicPr>
            <a:picLocks noChangeAspect="1"/>
          </p:cNvPicPr>
          <p:nvPr/>
        </p:nvPicPr>
        <p:blipFill>
          <a:blip r:embed="rId5" cstate="print"/>
          <a:stretch>
            <a:fillRect/>
          </a:stretch>
        </p:blipFill>
        <p:spPr>
          <a:xfrm>
            <a:off x="532531" y="2600696"/>
            <a:ext cx="4572000" cy="3452259"/>
          </a:xfrm>
          <a:prstGeom prst="rect">
            <a:avLst/>
          </a:prstGeom>
        </p:spPr>
      </p:pic>
      <p:pic>
        <p:nvPicPr>
          <p:cNvPr id="9" name="Image 8"/>
          <p:cNvPicPr>
            <a:picLocks noChangeAspect="1"/>
          </p:cNvPicPr>
          <p:nvPr/>
        </p:nvPicPr>
        <p:blipFill>
          <a:blip r:embed="rId6" cstate="print"/>
          <a:stretch>
            <a:fillRect/>
          </a:stretch>
        </p:blipFill>
        <p:spPr>
          <a:xfrm>
            <a:off x="5104531" y="2986177"/>
            <a:ext cx="4573859" cy="3066778"/>
          </a:xfrm>
          <a:prstGeom prst="rect">
            <a:avLst/>
          </a:prstGeom>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33467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123" y="0"/>
            <a:ext cx="10058400" cy="858393"/>
          </a:xfrm>
        </p:spPr>
        <p:txBody>
          <a:bodyPr>
            <a:normAutofit/>
          </a:bodyPr>
          <a:lstStyle/>
          <a:p>
            <a:pPr algn="ctr"/>
            <a:r>
              <a:rPr lang="fr-FR" sz="3600" dirty="0" smtClean="0">
                <a:latin typeface="Rockwell" panose="02060603020205020403" pitchFamily="18" charset="0"/>
              </a:rPr>
              <a:t>Le siège et la position assise</a:t>
            </a:r>
            <a:endParaRPr lang="fr-FR" sz="3600" dirty="0">
              <a:latin typeface="Rockwell" panose="02060603020205020403" pitchFamily="18" charset="0"/>
            </a:endParaRPr>
          </a:p>
        </p:txBody>
      </p:sp>
      <p:pic>
        <p:nvPicPr>
          <p:cNvPr id="5" name="Image 4"/>
          <p:cNvPicPr>
            <a:picLocks noChangeAspect="1"/>
          </p:cNvPicPr>
          <p:nvPr/>
        </p:nvPicPr>
        <p:blipFill>
          <a:blip r:embed="rId4" cstate="print"/>
          <a:stretch>
            <a:fillRect/>
          </a:stretch>
        </p:blipFill>
        <p:spPr>
          <a:xfrm>
            <a:off x="5020289" y="828828"/>
            <a:ext cx="4764908" cy="2149503"/>
          </a:xfrm>
          <a:prstGeom prst="rect">
            <a:avLst/>
          </a:prstGeom>
        </p:spPr>
      </p:pic>
      <p:pic>
        <p:nvPicPr>
          <p:cNvPr id="5122" name="Picture 2"/>
          <p:cNvPicPr>
            <a:picLocks noChangeAspect="1" noChangeArrowheads="1"/>
          </p:cNvPicPr>
          <p:nvPr/>
        </p:nvPicPr>
        <p:blipFill>
          <a:blip r:embed="rId5" cstate="print"/>
          <a:srcRect/>
          <a:stretch>
            <a:fillRect/>
          </a:stretch>
        </p:blipFill>
        <p:spPr bwMode="auto">
          <a:xfrm>
            <a:off x="441687" y="778048"/>
            <a:ext cx="2279604" cy="2930082"/>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9821364" y="4081737"/>
            <a:ext cx="1504181" cy="1509711"/>
          </a:xfrm>
          <a:prstGeom prst="rect">
            <a:avLst/>
          </a:prstGeom>
          <a:noFill/>
          <a:ln w="9525">
            <a:noFill/>
            <a:miter lim="800000"/>
            <a:headEnd/>
            <a:tailEnd/>
          </a:ln>
        </p:spPr>
      </p:pic>
      <p:sp>
        <p:nvSpPr>
          <p:cNvPr id="9" name="ZoneTexte 8"/>
          <p:cNvSpPr txBox="1"/>
          <p:nvPr/>
        </p:nvSpPr>
        <p:spPr>
          <a:xfrm>
            <a:off x="6585857" y="3074670"/>
            <a:ext cx="1762125" cy="369332"/>
          </a:xfrm>
          <a:prstGeom prst="rect">
            <a:avLst/>
          </a:prstGeom>
          <a:noFill/>
        </p:spPr>
        <p:txBody>
          <a:bodyPr wrap="square" rtlCol="0">
            <a:spAutoFit/>
          </a:bodyPr>
          <a:lstStyle/>
          <a:p>
            <a:r>
              <a:rPr lang="fr-FR" dirty="0">
                <a:solidFill>
                  <a:prstClr val="black"/>
                </a:solidFill>
              </a:rPr>
              <a:t>Position assise</a:t>
            </a:r>
          </a:p>
        </p:txBody>
      </p:sp>
      <p:sp>
        <p:nvSpPr>
          <p:cNvPr id="10" name="ZoneTexte 9"/>
          <p:cNvSpPr txBox="1"/>
          <p:nvPr/>
        </p:nvSpPr>
        <p:spPr>
          <a:xfrm>
            <a:off x="441687" y="3748495"/>
            <a:ext cx="3105150" cy="1600438"/>
          </a:xfrm>
          <a:prstGeom prst="rect">
            <a:avLst/>
          </a:prstGeom>
          <a:noFill/>
        </p:spPr>
        <p:txBody>
          <a:bodyPr wrap="square" rtlCol="0">
            <a:spAutoFit/>
          </a:bodyPr>
          <a:lstStyle/>
          <a:p>
            <a:pPr>
              <a:buFont typeface="Arial" pitchFamily="34" charset="0"/>
              <a:buChar char="•"/>
            </a:pPr>
            <a:r>
              <a:rPr lang="fr-FR" sz="1400" dirty="0">
                <a:solidFill>
                  <a:prstClr val="black"/>
                </a:solidFill>
              </a:rPr>
              <a:t> De hauteur réglable</a:t>
            </a:r>
          </a:p>
          <a:p>
            <a:pPr>
              <a:buFont typeface="Arial" pitchFamily="34" charset="0"/>
              <a:buChar char="•"/>
            </a:pPr>
            <a:r>
              <a:rPr lang="fr-FR" sz="1400" dirty="0">
                <a:solidFill>
                  <a:prstClr val="black"/>
                </a:solidFill>
              </a:rPr>
              <a:t> Base stable: 5 branches à roulettes</a:t>
            </a:r>
          </a:p>
          <a:p>
            <a:pPr>
              <a:buFont typeface="Arial" pitchFamily="34" charset="0"/>
              <a:buChar char="•"/>
            </a:pPr>
            <a:r>
              <a:rPr lang="fr-FR" sz="1400" dirty="0">
                <a:solidFill>
                  <a:prstClr val="black"/>
                </a:solidFill>
              </a:rPr>
              <a:t> Dossier ajustable en hauteur et   profondeur (appui lombaire)</a:t>
            </a:r>
          </a:p>
          <a:p>
            <a:pPr>
              <a:buFont typeface="Arial" pitchFamily="34" charset="0"/>
              <a:buChar char="•"/>
            </a:pPr>
            <a:r>
              <a:rPr lang="fr-FR" sz="1400" dirty="0">
                <a:solidFill>
                  <a:prstClr val="black"/>
                </a:solidFill>
              </a:rPr>
              <a:t> Assise ferme, </a:t>
            </a:r>
            <a:r>
              <a:rPr lang="fr-FR" sz="1400" dirty="0" smtClean="0">
                <a:solidFill>
                  <a:prstClr val="black"/>
                </a:solidFill>
              </a:rPr>
              <a:t> non </a:t>
            </a:r>
            <a:r>
              <a:rPr lang="fr-FR" sz="1400" dirty="0">
                <a:solidFill>
                  <a:prstClr val="black"/>
                </a:solidFill>
              </a:rPr>
              <a:t>glissante, réglable horizontalement</a:t>
            </a:r>
          </a:p>
          <a:p>
            <a:pPr>
              <a:buFont typeface="Arial" pitchFamily="34" charset="0"/>
              <a:buChar char="•"/>
            </a:pPr>
            <a:endParaRPr lang="fr-FR" sz="1400" dirty="0">
              <a:solidFill>
                <a:prstClr val="black"/>
              </a:solidFill>
            </a:endParaRPr>
          </a:p>
        </p:txBody>
      </p:sp>
      <p:pic>
        <p:nvPicPr>
          <p:cNvPr id="5125" name="Picture 5"/>
          <p:cNvPicPr>
            <a:picLocks noChangeAspect="1" noChangeArrowheads="1"/>
          </p:cNvPicPr>
          <p:nvPr/>
        </p:nvPicPr>
        <p:blipFill>
          <a:blip r:embed="rId7" cstate="print"/>
          <a:srcRect/>
          <a:stretch>
            <a:fillRect/>
          </a:stretch>
        </p:blipFill>
        <p:spPr bwMode="auto">
          <a:xfrm>
            <a:off x="3941352" y="3524523"/>
            <a:ext cx="2531657" cy="2624137"/>
          </a:xfrm>
          <a:prstGeom prst="rect">
            <a:avLst/>
          </a:prstGeom>
          <a:noFill/>
          <a:ln w="9525">
            <a:noFill/>
            <a:miter lim="800000"/>
            <a:headEnd/>
            <a:tailEnd/>
          </a:ln>
        </p:spPr>
      </p:pic>
      <p:sp>
        <p:nvSpPr>
          <p:cNvPr id="13" name="ZoneTexte 12"/>
          <p:cNvSpPr txBox="1"/>
          <p:nvPr/>
        </p:nvSpPr>
        <p:spPr>
          <a:xfrm>
            <a:off x="6867525" y="4022272"/>
            <a:ext cx="2409825" cy="2031325"/>
          </a:xfrm>
          <a:prstGeom prst="rect">
            <a:avLst/>
          </a:prstGeom>
          <a:noFill/>
        </p:spPr>
        <p:txBody>
          <a:bodyPr wrap="square" rtlCol="0">
            <a:spAutoFit/>
          </a:bodyPr>
          <a:lstStyle/>
          <a:p>
            <a:r>
              <a:rPr lang="fr-FR" sz="1400" dirty="0">
                <a:solidFill>
                  <a:prstClr val="black"/>
                </a:solidFill>
              </a:rPr>
              <a:t>Eviter le phénomène de compression des jambes (source de douleur)</a:t>
            </a:r>
          </a:p>
          <a:p>
            <a:endParaRPr lang="fr-FR" sz="1400" dirty="0">
              <a:solidFill>
                <a:prstClr val="black"/>
              </a:solidFill>
            </a:endParaRPr>
          </a:p>
          <a:p>
            <a:r>
              <a:rPr lang="fr-FR" sz="1400" dirty="0">
                <a:solidFill>
                  <a:prstClr val="black"/>
                </a:solidFill>
              </a:rPr>
              <a:t>L’usage  d’un repose pieds permet de réduire cette pression, d’améliorer la circulation sanguine</a:t>
            </a:r>
          </a:p>
          <a:p>
            <a:endParaRPr lang="fr-FR" sz="1400" dirty="0">
              <a:solidFill>
                <a:prstClr val="black"/>
              </a:solidFill>
            </a:endParaRPr>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0"/>
            <a:ext cx="609600" cy="609600"/>
          </a:xfrm>
          <a:prstGeom prst="rect">
            <a:avLst/>
          </a:prstGeom>
        </p:spPr>
      </p:pic>
    </p:spTree>
    <p:extLst>
      <p:ext uri="{BB962C8B-B14F-4D97-AF65-F5344CB8AC3E}">
        <p14:creationId xmlns:p14="http://schemas.microsoft.com/office/powerpoint/2010/main" val="10158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8383" y="115309"/>
            <a:ext cx="8192905" cy="1439171"/>
          </a:xfrm>
        </p:spPr>
        <p:txBody>
          <a:bodyPr>
            <a:normAutofit/>
          </a:bodyPr>
          <a:lstStyle/>
          <a:p>
            <a:r>
              <a:rPr lang="fr-FR" dirty="0" smtClean="0">
                <a:latin typeface="Rockwell" panose="02060603020205020403" pitchFamily="18" charset="0"/>
              </a:rPr>
              <a:t>Ergonomie du poignet et du bras</a:t>
            </a:r>
            <a:r>
              <a:rPr lang="fr-FR" sz="3600" dirty="0" smtClean="0"/>
              <a:t/>
            </a:r>
            <a:br>
              <a:rPr lang="fr-FR" sz="3600" dirty="0" smtClean="0"/>
            </a:br>
            <a:endParaRPr lang="fr-FR" sz="3600" dirty="0"/>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pic>
        <p:nvPicPr>
          <p:cNvPr id="7" name="Picture 2"/>
          <p:cNvPicPr>
            <a:picLocks noChangeAspect="1" noChangeArrowheads="1"/>
          </p:cNvPicPr>
          <p:nvPr/>
        </p:nvPicPr>
        <p:blipFill>
          <a:blip r:embed="rId6" cstate="print"/>
          <a:srcRect l="3297" t="11544"/>
          <a:stretch>
            <a:fillRect/>
          </a:stretch>
        </p:blipFill>
        <p:spPr bwMode="auto">
          <a:xfrm>
            <a:off x="2595277" y="745958"/>
            <a:ext cx="5474525" cy="6112042"/>
          </a:xfrm>
          <a:prstGeom prst="rect">
            <a:avLst/>
          </a:prstGeom>
          <a:noFill/>
          <a:ln w="9525">
            <a:noFill/>
            <a:miter lim="800000"/>
            <a:headEnd/>
            <a:tailEnd/>
          </a:ln>
        </p:spPr>
      </p:pic>
    </p:spTree>
    <p:extLst>
      <p:ext uri="{BB962C8B-B14F-4D97-AF65-F5344CB8AC3E}">
        <p14:creationId xmlns:p14="http://schemas.microsoft.com/office/powerpoint/2010/main" val="18796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srcRect l="4848" r="1991"/>
          <a:stretch>
            <a:fillRect/>
          </a:stretch>
        </p:blipFill>
        <p:spPr bwMode="auto">
          <a:xfrm>
            <a:off x="686024" y="713201"/>
            <a:ext cx="3532462" cy="2362508"/>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t="14094"/>
          <a:stretch>
            <a:fillRect/>
          </a:stretch>
        </p:blipFill>
        <p:spPr bwMode="auto">
          <a:xfrm>
            <a:off x="4856257" y="908462"/>
            <a:ext cx="3603776" cy="2363190"/>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4874070" y="4209833"/>
            <a:ext cx="2449955" cy="2624385"/>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8616477" y="748145"/>
            <a:ext cx="3419475" cy="2743200"/>
          </a:xfrm>
          <a:prstGeom prst="rect">
            <a:avLst/>
          </a:prstGeom>
          <a:noFill/>
          <a:ln w="9525">
            <a:noFill/>
            <a:miter lim="800000"/>
            <a:headEnd/>
            <a:tailEnd/>
          </a:ln>
        </p:spPr>
      </p:pic>
      <p:cxnSp>
        <p:nvCxnSpPr>
          <p:cNvPr id="11" name="Connecteur droit 10"/>
          <p:cNvCxnSpPr/>
          <p:nvPr/>
        </p:nvCxnSpPr>
        <p:spPr>
          <a:xfrm flipV="1">
            <a:off x="4904509" y="748145"/>
            <a:ext cx="3550722" cy="22563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4771901" y="3313216"/>
            <a:ext cx="3398322" cy="25037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96512" y="3102405"/>
            <a:ext cx="3621974" cy="923330"/>
          </a:xfrm>
          <a:prstGeom prst="rect">
            <a:avLst/>
          </a:prstGeom>
          <a:noFill/>
        </p:spPr>
        <p:txBody>
          <a:bodyPr wrap="square" rtlCol="0">
            <a:spAutoFit/>
          </a:bodyPr>
          <a:lstStyle/>
          <a:p>
            <a:r>
              <a:rPr lang="fr-FR" dirty="0">
                <a:solidFill>
                  <a:prstClr val="black"/>
                </a:solidFill>
              </a:rPr>
              <a:t>Cela permet une ligne droite du cou, la zone </a:t>
            </a:r>
            <a:r>
              <a:rPr lang="fr-FR" dirty="0" smtClean="0">
                <a:solidFill>
                  <a:prstClr val="black"/>
                </a:solidFill>
              </a:rPr>
              <a:t>consultée </a:t>
            </a:r>
            <a:r>
              <a:rPr lang="fr-FR" dirty="0">
                <a:solidFill>
                  <a:prstClr val="black"/>
                </a:solidFill>
              </a:rPr>
              <a:t>se situe au bas de cette ligne</a:t>
            </a:r>
          </a:p>
        </p:txBody>
      </p:sp>
      <p:sp>
        <p:nvSpPr>
          <p:cNvPr id="17" name="ZoneTexte 16"/>
          <p:cNvSpPr txBox="1"/>
          <p:nvPr/>
        </p:nvSpPr>
        <p:spPr>
          <a:xfrm>
            <a:off x="8799616" y="4025735"/>
            <a:ext cx="2873828" cy="1200329"/>
          </a:xfrm>
          <a:prstGeom prst="rect">
            <a:avLst/>
          </a:prstGeom>
          <a:noFill/>
        </p:spPr>
        <p:txBody>
          <a:bodyPr wrap="square" rtlCol="0">
            <a:spAutoFit/>
          </a:bodyPr>
          <a:lstStyle/>
          <a:p>
            <a:r>
              <a:rPr lang="fr-FR" dirty="0">
                <a:solidFill>
                  <a:prstClr val="black"/>
                </a:solidFill>
              </a:rPr>
              <a:t>Distance « œil-écran » pour réduire le travail des muscles actifs lors de la convergence </a:t>
            </a:r>
            <a:r>
              <a:rPr lang="fr-FR" sz="1400" dirty="0">
                <a:solidFill>
                  <a:prstClr val="black"/>
                </a:solidFill>
              </a:rPr>
              <a:t>(50-70 cm)</a:t>
            </a:r>
          </a:p>
        </p:txBody>
      </p:sp>
      <p:sp>
        <p:nvSpPr>
          <p:cNvPr id="18" name="Titre 1"/>
          <p:cNvSpPr>
            <a:spLocks noGrp="1"/>
          </p:cNvSpPr>
          <p:nvPr>
            <p:ph type="title"/>
          </p:nvPr>
        </p:nvSpPr>
        <p:spPr>
          <a:xfrm>
            <a:off x="1069848" y="175874"/>
            <a:ext cx="10058400" cy="691025"/>
          </a:xfrm>
        </p:spPr>
        <p:txBody>
          <a:bodyPr>
            <a:normAutofit/>
          </a:bodyPr>
          <a:lstStyle/>
          <a:p>
            <a:pPr algn="ctr"/>
            <a:r>
              <a:rPr lang="fr-FR" sz="3600" dirty="0" smtClean="0">
                <a:latin typeface="Rockwell" panose="02060603020205020403" pitchFamily="18" charset="0"/>
              </a:rPr>
              <a:t>La vision</a:t>
            </a:r>
            <a:endParaRPr lang="fr-FR" sz="3600" dirty="0">
              <a:latin typeface="Rockwell" panose="02060603020205020403" pitchFamily="18" charset="0"/>
            </a:endParaRPr>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0"/>
            <a:ext cx="609600" cy="609600"/>
          </a:xfrm>
          <a:prstGeom prst="rect">
            <a:avLst/>
          </a:prstGeom>
        </p:spPr>
      </p:pic>
    </p:spTree>
    <p:extLst>
      <p:ext uri="{BB962C8B-B14F-4D97-AF65-F5344CB8AC3E}">
        <p14:creationId xmlns:p14="http://schemas.microsoft.com/office/powerpoint/2010/main" val="41325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264" y="191316"/>
            <a:ext cx="10058400" cy="691025"/>
          </a:xfrm>
        </p:spPr>
        <p:txBody>
          <a:bodyPr>
            <a:noAutofit/>
          </a:bodyPr>
          <a:lstStyle/>
          <a:p>
            <a:r>
              <a:rPr lang="fr-FR" dirty="0" smtClean="0">
                <a:latin typeface="Rockwell" panose="02060603020205020403" pitchFamily="18" charset="0"/>
              </a:rPr>
              <a:t>L’ambiance lumineuse : prévenir la fatigue visuelle</a:t>
            </a:r>
            <a:endParaRPr lang="fr-FR" dirty="0">
              <a:latin typeface="Rockwell" panose="02060603020205020403" pitchFamily="18" charset="0"/>
            </a:endParaRPr>
          </a:p>
        </p:txBody>
      </p:sp>
      <p:pic>
        <p:nvPicPr>
          <p:cNvPr id="4098" name="Picture 2"/>
          <p:cNvPicPr>
            <a:picLocks noGrp="1" noChangeAspect="1" noChangeArrowheads="1"/>
          </p:cNvPicPr>
          <p:nvPr>
            <p:ph idx="1"/>
          </p:nvPr>
        </p:nvPicPr>
        <p:blipFill>
          <a:blip r:embed="rId4" cstate="print"/>
          <a:srcRect/>
          <a:stretch>
            <a:fillRect/>
          </a:stretch>
        </p:blipFill>
        <p:spPr bwMode="auto">
          <a:xfrm>
            <a:off x="389824" y="809007"/>
            <a:ext cx="3875191" cy="2753591"/>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418358" y="3775918"/>
            <a:ext cx="4135047" cy="2648632"/>
          </a:xfrm>
          <a:prstGeom prst="rect">
            <a:avLst/>
          </a:prstGeom>
          <a:noFill/>
          <a:ln w="9525">
            <a:noFill/>
            <a:miter lim="800000"/>
            <a:headEnd/>
            <a:tailEnd/>
          </a:ln>
        </p:spPr>
      </p:pic>
      <p:sp>
        <p:nvSpPr>
          <p:cNvPr id="6" name="ZoneTexte 5"/>
          <p:cNvSpPr txBox="1"/>
          <p:nvPr/>
        </p:nvSpPr>
        <p:spPr>
          <a:xfrm>
            <a:off x="356260" y="3550722"/>
            <a:ext cx="2434441" cy="369332"/>
          </a:xfrm>
          <a:prstGeom prst="rect">
            <a:avLst/>
          </a:prstGeom>
          <a:noFill/>
        </p:spPr>
        <p:txBody>
          <a:bodyPr wrap="square" rtlCol="0">
            <a:spAutoFit/>
          </a:bodyPr>
          <a:lstStyle/>
          <a:p>
            <a:r>
              <a:rPr lang="fr-FR" dirty="0">
                <a:solidFill>
                  <a:prstClr val="black"/>
                </a:solidFill>
              </a:rPr>
              <a:t>Eblouissement direct</a:t>
            </a:r>
          </a:p>
        </p:txBody>
      </p:sp>
      <p:sp>
        <p:nvSpPr>
          <p:cNvPr id="7" name="ZoneTexte 6"/>
          <p:cNvSpPr txBox="1"/>
          <p:nvPr/>
        </p:nvSpPr>
        <p:spPr>
          <a:xfrm>
            <a:off x="330530" y="6488668"/>
            <a:ext cx="2721429" cy="369332"/>
          </a:xfrm>
          <a:prstGeom prst="rect">
            <a:avLst/>
          </a:prstGeom>
          <a:noFill/>
        </p:spPr>
        <p:txBody>
          <a:bodyPr wrap="square" rtlCol="0">
            <a:spAutoFit/>
          </a:bodyPr>
          <a:lstStyle/>
          <a:p>
            <a:r>
              <a:rPr lang="fr-FR" dirty="0">
                <a:solidFill>
                  <a:prstClr val="black"/>
                </a:solidFill>
              </a:rPr>
              <a:t>Eblouissement  indirect</a:t>
            </a:r>
          </a:p>
        </p:txBody>
      </p:sp>
      <p:pic>
        <p:nvPicPr>
          <p:cNvPr id="4100" name="Picture 4"/>
          <p:cNvPicPr>
            <a:picLocks noChangeAspect="1" noChangeArrowheads="1"/>
          </p:cNvPicPr>
          <p:nvPr/>
        </p:nvPicPr>
        <p:blipFill>
          <a:blip r:embed="rId6" cstate="print"/>
          <a:srcRect/>
          <a:stretch>
            <a:fillRect/>
          </a:stretch>
        </p:blipFill>
        <p:spPr bwMode="auto">
          <a:xfrm>
            <a:off x="5783283" y="914400"/>
            <a:ext cx="4970442" cy="3908847"/>
          </a:xfrm>
          <a:prstGeom prst="rect">
            <a:avLst/>
          </a:prstGeom>
          <a:noFill/>
          <a:ln w="9525">
            <a:noFill/>
            <a:miter lim="800000"/>
            <a:headEnd/>
            <a:tailEnd/>
          </a:ln>
        </p:spPr>
      </p:pic>
      <p:sp>
        <p:nvSpPr>
          <p:cNvPr id="9" name="ZoneTexte 8"/>
          <p:cNvSpPr txBox="1"/>
          <p:nvPr/>
        </p:nvSpPr>
        <p:spPr>
          <a:xfrm>
            <a:off x="4604062" y="4774474"/>
            <a:ext cx="7211885" cy="2308324"/>
          </a:xfrm>
          <a:prstGeom prst="rect">
            <a:avLst/>
          </a:prstGeom>
          <a:noFill/>
        </p:spPr>
        <p:txBody>
          <a:bodyPr wrap="square" rtlCol="0">
            <a:spAutoFit/>
          </a:bodyPr>
          <a:lstStyle/>
          <a:p>
            <a:r>
              <a:rPr lang="fr-FR" sz="1600" dirty="0">
                <a:solidFill>
                  <a:prstClr val="black"/>
                </a:solidFill>
              </a:rPr>
              <a:t>Assurer un niveau d’éclairement </a:t>
            </a:r>
            <a:r>
              <a:rPr lang="fr-FR" sz="1600" dirty="0" smtClean="0">
                <a:solidFill>
                  <a:prstClr val="black"/>
                </a:solidFill>
              </a:rPr>
              <a:t>suffisant du </a:t>
            </a:r>
            <a:r>
              <a:rPr lang="fr-FR" sz="1600" dirty="0">
                <a:solidFill>
                  <a:prstClr val="black"/>
                </a:solidFill>
              </a:rPr>
              <a:t>lieu de travail </a:t>
            </a:r>
            <a:r>
              <a:rPr lang="fr-FR" sz="1600" dirty="0" smtClean="0">
                <a:solidFill>
                  <a:prstClr val="black"/>
                </a:solidFill>
              </a:rPr>
              <a:t>(</a:t>
            </a:r>
            <a:r>
              <a:rPr lang="fr-FR" sz="1600" dirty="0">
                <a:solidFill>
                  <a:prstClr val="black"/>
                </a:solidFill>
              </a:rPr>
              <a:t>300-500 lux)</a:t>
            </a:r>
          </a:p>
          <a:p>
            <a:r>
              <a:rPr lang="fr-FR" sz="1600" dirty="0">
                <a:solidFill>
                  <a:prstClr val="black"/>
                </a:solidFill>
              </a:rPr>
              <a:t>Positionner l’écran  entre </a:t>
            </a:r>
            <a:r>
              <a:rPr lang="fr-FR" sz="1600" dirty="0" smtClean="0">
                <a:solidFill>
                  <a:prstClr val="black"/>
                </a:solidFill>
              </a:rPr>
              <a:t>des </a:t>
            </a:r>
            <a:r>
              <a:rPr lang="fr-FR" sz="1600" dirty="0">
                <a:solidFill>
                  <a:prstClr val="black"/>
                </a:solidFill>
              </a:rPr>
              <a:t>luminaires munis de diffuseurs</a:t>
            </a:r>
          </a:p>
          <a:p>
            <a:r>
              <a:rPr lang="fr-FR" sz="1600" dirty="0">
                <a:solidFill>
                  <a:prstClr val="black"/>
                </a:solidFill>
              </a:rPr>
              <a:t>Positionner l’écran perpendiculaire à la fenêtre, à plus de 1,5m</a:t>
            </a:r>
          </a:p>
          <a:p>
            <a:r>
              <a:rPr lang="fr-FR" sz="1600" dirty="0">
                <a:solidFill>
                  <a:prstClr val="black"/>
                </a:solidFill>
              </a:rPr>
              <a:t>Eviter les surfaces de travail brillantes</a:t>
            </a:r>
          </a:p>
          <a:p>
            <a:r>
              <a:rPr lang="fr-FR" sz="1600" dirty="0">
                <a:solidFill>
                  <a:prstClr val="black"/>
                </a:solidFill>
              </a:rPr>
              <a:t>Introduire un éclairage d’appoint au poste de travail pour la lecture ou l’écriture de documents</a:t>
            </a:r>
          </a:p>
          <a:p>
            <a:r>
              <a:rPr lang="fr-FR" sz="1600" dirty="0">
                <a:solidFill>
                  <a:prstClr val="black"/>
                </a:solidFill>
              </a:rPr>
              <a:t>Contrôler l’entrée de la lumière naturelle au moyen de stores ou rideaux</a:t>
            </a:r>
          </a:p>
          <a:p>
            <a:r>
              <a:rPr lang="fr-FR" sz="1600" dirty="0">
                <a:solidFill>
                  <a:prstClr val="black"/>
                </a:solidFill>
              </a:rPr>
              <a:t> </a:t>
            </a:r>
          </a:p>
          <a:p>
            <a:endParaRPr lang="fr-FR" sz="1600" dirty="0">
              <a:solidFill>
                <a:prstClr val="black"/>
              </a:solidFill>
            </a:endParaRPr>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16029"/>
            <a:ext cx="609600" cy="609600"/>
          </a:xfrm>
          <a:prstGeom prst="rect">
            <a:avLst/>
          </a:prstGeom>
        </p:spPr>
      </p:pic>
    </p:spTree>
    <p:extLst>
      <p:ext uri="{BB962C8B-B14F-4D97-AF65-F5344CB8AC3E}">
        <p14:creationId xmlns:p14="http://schemas.microsoft.com/office/powerpoint/2010/main" val="14718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871</TotalTime>
  <Words>797</Words>
  <Application>Microsoft Office PowerPoint</Application>
  <PresentationFormat>Grand écran</PresentationFormat>
  <Paragraphs>90</Paragraphs>
  <Slides>11</Slides>
  <Notes>5</Notes>
  <HiddenSlides>0</HiddenSlides>
  <MMClips>10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Rockwell</vt:lpstr>
      <vt:lpstr>Rockwell Condensed</vt:lpstr>
      <vt:lpstr>Trebuchet MS</vt:lpstr>
      <vt:lpstr>Wingdings 3</vt:lpstr>
      <vt:lpstr>Facette</vt:lpstr>
      <vt:lpstr>Risques liés au travail sur écran et au télétravail</vt:lpstr>
      <vt:lpstr>Présentation PowerPoint</vt:lpstr>
      <vt:lpstr>Adopter une bonne posture face à son poste de travail utiliser du matériel adapté </vt:lpstr>
      <vt:lpstr>Actions complémentaires</vt:lpstr>
      <vt:lpstr>Les courbures de la colonne vertébrale</vt:lpstr>
      <vt:lpstr>Le siège et la position assise</vt:lpstr>
      <vt:lpstr>Ergonomie du poignet et du bras </vt:lpstr>
      <vt:lpstr>La vision</vt:lpstr>
      <vt:lpstr>L’ambiance lumineuse : prévenir la fatigue visuelle</vt:lpstr>
      <vt:lpstr> Autres solutions ergonomiques</vt:lpstr>
      <vt:lpstr>Sources documentaires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Risques liés au travail sur écran</dc:title>
  <dc:creator>PIQUEMAL STEPHANE</dc:creator>
  <cp:lastModifiedBy>PIQUEMAL STEPHANE</cp:lastModifiedBy>
  <cp:revision>71</cp:revision>
  <dcterms:created xsi:type="dcterms:W3CDTF">2021-02-11T10:02:32Z</dcterms:created>
  <dcterms:modified xsi:type="dcterms:W3CDTF">2021-03-23T15:10:49Z</dcterms:modified>
</cp:coreProperties>
</file>