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5"/>
  </p:notesMasterIdLst>
  <p:sldIdLst>
    <p:sldId id="331" r:id="rId5"/>
    <p:sldId id="2147377764" r:id="rId6"/>
    <p:sldId id="2147377786" r:id="rId7"/>
    <p:sldId id="2147377766" r:id="rId8"/>
    <p:sldId id="2147377783" r:id="rId9"/>
    <p:sldId id="2147377784" r:id="rId10"/>
    <p:sldId id="2147377785" r:id="rId11"/>
    <p:sldId id="2147377802" r:id="rId12"/>
    <p:sldId id="2147377803" r:id="rId13"/>
    <p:sldId id="2147377805" r:id="rId1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l Brigitte" initials="DB" lastIdx="1" clrIdx="0">
    <p:extLst>
      <p:ext uri="{19B8F6BF-5375-455C-9EA6-DF929625EA0E}">
        <p15:presenceInfo xmlns:p15="http://schemas.microsoft.com/office/powerpoint/2012/main" userId="S-1-5-21-438068559-3184488261-2103775310-2282" providerId="AD"/>
      </p:ext>
    </p:extLst>
  </p:cmAuthor>
  <p:cmAuthor id="2" name="GARROUTY GILLES" initials="GG" lastIdx="3" clrIdx="1">
    <p:extLst>
      <p:ext uri="{19B8F6BF-5375-455C-9EA6-DF929625EA0E}">
        <p15:presenceInfo xmlns:p15="http://schemas.microsoft.com/office/powerpoint/2012/main" userId="S-1-5-21-438068559-3184488261-2103775310-393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8E8D4"/>
    <a:srgbClr val="C1E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38" autoAdjust="0"/>
    <p:restoredTop sz="96395" autoAdjust="0"/>
  </p:normalViewPr>
  <p:slideViewPr>
    <p:cSldViewPr showGuides="1">
      <p:cViewPr varScale="1">
        <p:scale>
          <a:sx n="146" d="100"/>
          <a:sy n="146" d="100"/>
        </p:scale>
        <p:origin x="1176" y="126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10/12/2024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388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3964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6344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0134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406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258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966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9099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3514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63DEF38-7EE1-1D43-AEF9-ABAC81AC4E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3528" y="195486"/>
            <a:ext cx="4968552" cy="273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9B0DE5C8-776D-6845-A531-09FECE400F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9512" y="187743"/>
            <a:ext cx="2620843" cy="144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2B568F48-49E4-7C40-AD54-2B0E95FD4C2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3529" y="110261"/>
            <a:ext cx="864096" cy="4764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fr-FR" dirty="0" smtClean="0"/>
              <a:t>AA1D</a:t>
            </a:r>
          </a:p>
          <a:p>
            <a:pPr algn="ctr"/>
            <a:r>
              <a:rPr lang="fr-FR" dirty="0" smtClean="0"/>
              <a:t>Application de gestion dématérialisée des autorisations d’absence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DSI²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DSI²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467544" y="771550"/>
            <a:ext cx="8424000" cy="5916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base">
              <a:spcAft>
                <a:spcPct val="0"/>
              </a:spcAft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L’assistance</a:t>
            </a:r>
            <a:endParaRPr lang="fr-FR" sz="2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25A752B1-8B5E-42FE-A6F8-55C3F7CBA5BB}"/>
              </a:ext>
            </a:extLst>
          </p:cNvPr>
          <p:cNvSpPr txBox="1">
            <a:spLocks/>
          </p:cNvSpPr>
          <p:nvPr/>
        </p:nvSpPr>
        <p:spPr bwMode="gray">
          <a:xfrm>
            <a:off x="659446" y="1419622"/>
            <a:ext cx="8484554" cy="12085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u="sng" dirty="0" smtClean="0">
                <a:solidFill>
                  <a:srgbClr val="002060"/>
                </a:solidFill>
              </a:rPr>
              <a:t>ASAP²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54845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539960"/>
            <a:ext cx="8424000" cy="591630"/>
          </a:xfrm>
        </p:spPr>
        <p:txBody>
          <a:bodyPr/>
          <a:lstStyle/>
          <a:p>
            <a:pPr algn="ctr" defTabSz="685800" fontAlgn="base">
              <a:spcAft>
                <a:spcPct val="0"/>
              </a:spcAft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AA1D – Objectifs et avantages</a:t>
            </a:r>
            <a:endParaRPr lang="fr-FR" sz="2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DSI²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25A752B1-8B5E-42FE-A6F8-55C3F7CBA5BB}"/>
              </a:ext>
            </a:extLst>
          </p:cNvPr>
          <p:cNvSpPr txBox="1">
            <a:spLocks/>
          </p:cNvSpPr>
          <p:nvPr/>
        </p:nvSpPr>
        <p:spPr bwMode="gray">
          <a:xfrm>
            <a:off x="551942" y="1076561"/>
            <a:ext cx="7980497" cy="29903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Objectifs</a:t>
            </a:r>
          </a:p>
          <a:p>
            <a:pPr marL="171450" indent="-17145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Gérer le suivi des demandes d’autorisations d’absence du dépôt de la demande par l’enseignant à la décision définitive d’octroi ou de refus</a:t>
            </a:r>
            <a:endParaRPr lang="fr-FR" sz="12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1200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Avantages</a:t>
            </a:r>
          </a:p>
          <a:p>
            <a:pPr marL="171450" indent="-17145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Suivi applicatif de bout en bout du traitement des demandes</a:t>
            </a:r>
          </a:p>
          <a:p>
            <a:pPr marL="171450" indent="-17145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Fonctionnalités de navigation facilitant le suivi: Tris selon critères (type d’absence, nom, école, dates, décision)</a:t>
            </a:r>
          </a:p>
          <a:p>
            <a:pPr marL="171450" indent="-17145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Extraction Excel pour faciliter la gestion du remplacement dans Aria+</a:t>
            </a:r>
          </a:p>
          <a:p>
            <a:pPr marL="171450" indent="-17145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Dématérialisation des pièces justificatives</a:t>
            </a:r>
          </a:p>
          <a:p>
            <a:pPr marL="171450" indent="-17145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Dématérialisation des avis et des décisions</a:t>
            </a:r>
          </a:p>
          <a:p>
            <a:pPr marL="171450" indent="-17145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Information par email de tous les acteurs au fil de l’eau du traitement de la demande</a:t>
            </a:r>
          </a:p>
          <a:p>
            <a:pPr marL="171450" indent="-17145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Compatibilité de l’application avec différents supports numériques: smartphone, </a:t>
            </a:r>
            <a:r>
              <a:rPr lang="fr-FR" sz="12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android</a:t>
            </a: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, </a:t>
            </a:r>
            <a:r>
              <a:rPr lang="fr-FR" sz="12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webphone</a:t>
            </a: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, </a:t>
            </a:r>
            <a:r>
              <a:rPr lang="fr-FR" sz="1200" dirty="0" err="1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iphone</a:t>
            </a: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, tablette</a:t>
            </a:r>
          </a:p>
          <a:p>
            <a:pPr marL="171450" indent="-171450" defTabSz="6858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fr-FR" sz="1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Aide en ligne dans l’application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 smtClean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12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5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processus à 5 niveaux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DSI²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14431" y="2072603"/>
            <a:ext cx="1197367" cy="13790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1736637" y="2083501"/>
            <a:ext cx="1323195" cy="13681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635896" y="2083501"/>
            <a:ext cx="1368152" cy="136815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471912" y="2074503"/>
            <a:ext cx="1440160" cy="1383798"/>
          </a:xfrm>
          <a:prstGeom prst="round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7343839" y="2083501"/>
            <a:ext cx="1368152" cy="13681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26133" y="2124510"/>
            <a:ext cx="82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Rôle ENS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668344" y="2124510"/>
            <a:ext cx="82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Rôle RH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724129" y="2125490"/>
            <a:ext cx="98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Rôle DSDEN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923929" y="2124510"/>
            <a:ext cx="91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Rôle IEN1D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036590" y="2124510"/>
            <a:ext cx="82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Rôle DE</a:t>
            </a:r>
            <a:endParaRPr lang="fr-FR" dirty="0"/>
          </a:p>
        </p:txBody>
      </p:sp>
      <p:sp>
        <p:nvSpPr>
          <p:cNvPr id="17" name="Flèche droite 16"/>
          <p:cNvSpPr/>
          <p:nvPr/>
        </p:nvSpPr>
        <p:spPr>
          <a:xfrm>
            <a:off x="1304870" y="2770841"/>
            <a:ext cx="4249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6918887" y="2793699"/>
            <a:ext cx="4249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5025504" y="2793700"/>
            <a:ext cx="4249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3093948" y="2770841"/>
            <a:ext cx="52049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79513" y="2839418"/>
            <a:ext cx="108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Saisi et valide sa demande</a:t>
            </a:r>
            <a:endParaRPr lang="fr-FR" sz="10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879964" y="2839418"/>
            <a:ext cx="108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Complète la demande</a:t>
            </a:r>
            <a:endParaRPr lang="fr-FR" sz="1000" dirty="0"/>
          </a:p>
        </p:txBody>
      </p:sp>
      <p:sp>
        <p:nvSpPr>
          <p:cNvPr id="23" name="ZoneTexte 22"/>
          <p:cNvSpPr txBox="1"/>
          <p:nvPr/>
        </p:nvSpPr>
        <p:spPr>
          <a:xfrm>
            <a:off x="3783759" y="2766402"/>
            <a:ext cx="1089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Donne un avis</a:t>
            </a:r>
          </a:p>
          <a:p>
            <a:r>
              <a:rPr lang="fr-FR" sz="1000" dirty="0" smtClean="0"/>
              <a:t>Accorde</a:t>
            </a:r>
          </a:p>
          <a:p>
            <a:r>
              <a:rPr lang="fr-FR" sz="1000" dirty="0" smtClean="0"/>
              <a:t>Refuse</a:t>
            </a:r>
            <a:endParaRPr lang="fr-FR" sz="1000" dirty="0"/>
          </a:p>
        </p:txBody>
      </p:sp>
      <p:sp>
        <p:nvSpPr>
          <p:cNvPr id="24" name="ZoneTexte 23"/>
          <p:cNvSpPr txBox="1"/>
          <p:nvPr/>
        </p:nvSpPr>
        <p:spPr>
          <a:xfrm>
            <a:off x="5671388" y="2839772"/>
            <a:ext cx="1089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Décision finale</a:t>
            </a:r>
            <a:endParaRPr lang="fr-FR" sz="1000" dirty="0"/>
          </a:p>
        </p:txBody>
      </p:sp>
      <p:sp>
        <p:nvSpPr>
          <p:cNvPr id="25" name="ZoneTexte 24"/>
          <p:cNvSpPr txBox="1"/>
          <p:nvPr/>
        </p:nvSpPr>
        <p:spPr>
          <a:xfrm>
            <a:off x="7547412" y="2837527"/>
            <a:ext cx="10892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Consulte</a:t>
            </a:r>
            <a:endParaRPr lang="fr-FR" sz="1000" dirty="0"/>
          </a:p>
        </p:txBody>
      </p:sp>
      <p:sp>
        <p:nvSpPr>
          <p:cNvPr id="3" name="Étoile à 5 branches 2"/>
          <p:cNvSpPr/>
          <p:nvPr/>
        </p:nvSpPr>
        <p:spPr>
          <a:xfrm>
            <a:off x="1012203" y="2170759"/>
            <a:ext cx="202002" cy="230329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Étoile à 5 branches 25"/>
          <p:cNvSpPr/>
          <p:nvPr/>
        </p:nvSpPr>
        <p:spPr>
          <a:xfrm>
            <a:off x="4704399" y="2170758"/>
            <a:ext cx="202002" cy="230329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Étoile à 5 branches 26"/>
          <p:cNvSpPr/>
          <p:nvPr/>
        </p:nvSpPr>
        <p:spPr>
          <a:xfrm>
            <a:off x="6606906" y="2165486"/>
            <a:ext cx="202002" cy="230329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Étoile à 5 branches 27"/>
          <p:cNvSpPr/>
          <p:nvPr/>
        </p:nvSpPr>
        <p:spPr>
          <a:xfrm>
            <a:off x="467544" y="4096040"/>
            <a:ext cx="202002" cy="230329"/>
          </a:xfrm>
          <a:prstGeom prst="star5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713114" y="409894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Niveau de validation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59733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539960"/>
            <a:ext cx="8424000" cy="591630"/>
          </a:xfrm>
        </p:spPr>
        <p:txBody>
          <a:bodyPr/>
          <a:lstStyle/>
          <a:p>
            <a:pPr algn="ctr" defTabSz="685800" fontAlgn="base">
              <a:spcAft>
                <a:spcPct val="0"/>
              </a:spcAft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ACCES</a:t>
            </a:r>
            <a:endParaRPr lang="fr-FR" sz="2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DSI²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43508" y="952061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L’application Autorisations Absence 1</a:t>
            </a:r>
            <a:r>
              <a:rPr lang="fr-FR" baseline="30000" dirty="0" smtClean="0"/>
              <a:t>er</a:t>
            </a:r>
            <a:r>
              <a:rPr lang="fr-FR" dirty="0" smtClean="0"/>
              <a:t> degré (AA1D) est accessible depuis le portail ARENA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564" y="1598392"/>
            <a:ext cx="7064871" cy="3123304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899592" y="3219822"/>
            <a:ext cx="1512168" cy="28803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5292080" y="2707926"/>
            <a:ext cx="2088232" cy="15827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94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7956376" y="62978"/>
            <a:ext cx="1170876" cy="11406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484931"/>
            <a:ext cx="8424000" cy="591630"/>
          </a:xfrm>
        </p:spPr>
        <p:txBody>
          <a:bodyPr/>
          <a:lstStyle/>
          <a:p>
            <a:pPr algn="ctr" defTabSz="685800" fontAlgn="base">
              <a:spcAft>
                <a:spcPct val="0"/>
              </a:spcAft>
              <a:defRPr/>
            </a:pPr>
            <a:r>
              <a:rPr lang="fr-FR" sz="2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LE DIRECTEUR D’ÉCOLE</a:t>
            </a: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DSI²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25A752B1-8B5E-42FE-A6F8-55C3F7CBA5BB}"/>
              </a:ext>
            </a:extLst>
          </p:cNvPr>
          <p:cNvSpPr txBox="1">
            <a:spLocks/>
          </p:cNvSpPr>
          <p:nvPr/>
        </p:nvSpPr>
        <p:spPr bwMode="gray">
          <a:xfrm>
            <a:off x="551942" y="1410524"/>
            <a:ext cx="8484554" cy="35154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cs typeface="Times New Roman" panose="02020603050405020304" pitchFamily="18" charset="0"/>
              </a:rPr>
              <a:t>La saisie d’une </a:t>
            </a:r>
            <a:r>
              <a:rPr lang="fr-FR" sz="1200" dirty="0" smtClean="0">
                <a:cs typeface="Times New Roman" panose="02020603050405020304" pitchFamily="18" charset="0"/>
              </a:rPr>
              <a:t>demande d’autorisation d’absence par un professeur des écoles </a:t>
            </a:r>
            <a:r>
              <a:rPr lang="fr-FR" sz="1200" dirty="0">
                <a:cs typeface="Times New Roman" panose="02020603050405020304" pitchFamily="18" charset="0"/>
              </a:rPr>
              <a:t>déclenche l’envoi d’un mél dans les boites fonctionnelles </a:t>
            </a:r>
          </a:p>
          <a:p>
            <a:r>
              <a:rPr lang="fr-FR" sz="1200" dirty="0" smtClean="0">
                <a:cs typeface="Times New Roman" panose="02020603050405020304" pitchFamily="18" charset="0"/>
              </a:rPr>
              <a:t>- de </a:t>
            </a:r>
            <a:r>
              <a:rPr lang="fr-FR" sz="1200" dirty="0">
                <a:cs typeface="Times New Roman" panose="02020603050405020304" pitchFamily="18" charset="0"/>
              </a:rPr>
              <a:t>l’école </a:t>
            </a:r>
          </a:p>
          <a:p>
            <a:r>
              <a:rPr lang="fr-FR" sz="1200" dirty="0" smtClean="0">
                <a:cs typeface="Times New Roman" panose="02020603050405020304" pitchFamily="18" charset="0"/>
              </a:rPr>
              <a:t>- de </a:t>
            </a:r>
            <a:r>
              <a:rPr lang="fr-FR" sz="1200" dirty="0">
                <a:cs typeface="Times New Roman" panose="02020603050405020304" pitchFamily="18" charset="0"/>
              </a:rPr>
              <a:t>l’IEN</a:t>
            </a:r>
          </a:p>
          <a:p>
            <a:endParaRPr lang="fr-FR" sz="1200" dirty="0"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200" y="1933808"/>
            <a:ext cx="5472608" cy="284969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199282" y="103988"/>
            <a:ext cx="73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Rôle DE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072774" y="818895"/>
            <a:ext cx="963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Complète la demande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94649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484931"/>
            <a:ext cx="8424000" cy="591630"/>
          </a:xfrm>
        </p:spPr>
        <p:txBody>
          <a:bodyPr/>
          <a:lstStyle/>
          <a:p>
            <a:pPr algn="ctr" defTabSz="685800" fontAlgn="base">
              <a:spcAft>
                <a:spcPct val="0"/>
              </a:spcAft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LE DIRECTEUR D’ÉCOLE</a:t>
            </a:r>
            <a:endParaRPr lang="fr-FR" sz="2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DSI²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25A752B1-8B5E-42FE-A6F8-55C3F7CBA5BB}"/>
              </a:ext>
            </a:extLst>
          </p:cNvPr>
          <p:cNvSpPr txBox="1">
            <a:spLocks/>
          </p:cNvSpPr>
          <p:nvPr/>
        </p:nvSpPr>
        <p:spPr bwMode="gray">
          <a:xfrm>
            <a:off x="539552" y="780746"/>
            <a:ext cx="8484554" cy="36554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PROCESS 2ème </a:t>
            </a:r>
            <a:r>
              <a:rPr lang="fr-FR" sz="1200" b="1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niveau</a:t>
            </a:r>
          </a:p>
          <a:p>
            <a:r>
              <a:rPr lang="fr-FR" sz="1200" b="1" dirty="0" smtClean="0">
                <a:latin typeface="+mj-lt"/>
                <a:cs typeface="Times New Roman" panose="02020603050405020304" pitchFamily="18" charset="0"/>
              </a:rPr>
              <a:t>Le </a:t>
            </a:r>
            <a:r>
              <a:rPr lang="fr-FR" sz="1200" b="1" dirty="0">
                <a:latin typeface="+mj-lt"/>
                <a:cs typeface="Times New Roman" panose="02020603050405020304" pitchFamily="18" charset="0"/>
              </a:rPr>
              <a:t>directeur d’école</a:t>
            </a:r>
            <a:r>
              <a:rPr lang="fr-FR" sz="1200" dirty="0">
                <a:latin typeface="+mj-lt"/>
                <a:cs typeface="Times New Roman" panose="02020603050405020304" pitchFamily="18" charset="0"/>
              </a:rPr>
              <a:t> prend connaissance des demandes et précise s’il est possible de répartir les </a:t>
            </a:r>
            <a:r>
              <a:rPr lang="fr-FR" sz="1200" dirty="0" smtClean="0">
                <a:latin typeface="+mj-lt"/>
                <a:cs typeface="Times New Roman" panose="02020603050405020304" pitchFamily="18" charset="0"/>
              </a:rPr>
              <a:t>élèves.</a:t>
            </a:r>
          </a:p>
          <a:p>
            <a:r>
              <a:rPr lang="fr-FR" sz="1200" dirty="0" smtClean="0">
                <a:latin typeface="+mj-lt"/>
                <a:cs typeface="Times New Roman" panose="02020603050405020304" pitchFamily="18" charset="0"/>
              </a:rPr>
              <a:t>Ce </a:t>
            </a:r>
            <a:r>
              <a:rPr lang="fr-FR" sz="1200" dirty="0">
                <a:latin typeface="+mj-lt"/>
                <a:cs typeface="Times New Roman" panose="02020603050405020304" pitchFamily="18" charset="0"/>
              </a:rPr>
              <a:t>niveau d’intervention est </a:t>
            </a:r>
            <a:r>
              <a:rPr lang="fr-FR" sz="1200" b="1" dirty="0">
                <a:latin typeface="+mj-lt"/>
                <a:cs typeface="Times New Roman" panose="02020603050405020304" pitchFamily="18" charset="0"/>
              </a:rPr>
              <a:t>strictement informatif </a:t>
            </a:r>
            <a:r>
              <a:rPr lang="fr-FR" sz="1200" dirty="0">
                <a:latin typeface="+mj-lt"/>
                <a:cs typeface="Times New Roman" panose="02020603050405020304" pitchFamily="18" charset="0"/>
              </a:rPr>
              <a:t>et permet d’éclairer l’IEN. </a:t>
            </a:r>
            <a:endParaRPr lang="fr-FR" sz="12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fr-FR" sz="12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Le </a:t>
            </a:r>
            <a:r>
              <a:rPr lang="fr-FR" sz="12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niveau directeur est facultatif</a:t>
            </a:r>
            <a:r>
              <a:rPr lang="fr-FR" sz="1200" dirty="0">
                <a:latin typeface="+mj-lt"/>
                <a:cs typeface="Arial" panose="020B0604020202020204" pitchFamily="34" charset="0"/>
              </a:rPr>
              <a:t>. </a:t>
            </a:r>
            <a:r>
              <a:rPr lang="fr-FR" sz="12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Si le directeur ne se connecte pas pour renseigner la répartition des élèves – cela ne bloque en rien la procédure et l’avis / la décision de l’IEN</a:t>
            </a:r>
            <a:r>
              <a:rPr lang="fr-FR" sz="120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fr-FR" sz="1200" dirty="0" smtClean="0">
                <a:cs typeface="Times New Roman" panose="02020603050405020304" pitchFamily="18" charset="0"/>
              </a:rPr>
              <a:t>Un </a:t>
            </a:r>
            <a:r>
              <a:rPr lang="fr-FR" sz="1200" dirty="0">
                <a:cs typeface="Times New Roman" panose="02020603050405020304" pitchFamily="18" charset="0"/>
              </a:rPr>
              <a:t>tableau de bord  récapitule les demandes </a:t>
            </a:r>
            <a:r>
              <a:rPr lang="fr-FR" sz="1200" dirty="0" smtClean="0">
                <a:cs typeface="Times New Roman" panose="02020603050405020304" pitchFamily="18" charset="0"/>
              </a:rPr>
              <a:t>effectuées </a:t>
            </a:r>
            <a:r>
              <a:rPr lang="fr-FR" sz="1200" dirty="0">
                <a:cs typeface="Times New Roman" panose="02020603050405020304" pitchFamily="18" charset="0"/>
              </a:rPr>
              <a:t>par </a:t>
            </a:r>
            <a:r>
              <a:rPr lang="fr-FR" sz="1200" dirty="0" smtClean="0">
                <a:cs typeface="Times New Roman" panose="02020603050405020304" pitchFamily="18" charset="0"/>
              </a:rPr>
              <a:t>les </a:t>
            </a:r>
            <a:r>
              <a:rPr lang="fr-FR" sz="1200" dirty="0">
                <a:cs typeface="Times New Roman" panose="02020603050405020304" pitchFamily="18" charset="0"/>
              </a:rPr>
              <a:t>collègues </a:t>
            </a:r>
            <a:r>
              <a:rPr lang="fr-FR" sz="1200" dirty="0" smtClean="0">
                <a:cs typeface="Times New Roman" panose="02020603050405020304" pitchFamily="18" charset="0"/>
              </a:rPr>
              <a:t>de </a:t>
            </a:r>
            <a:r>
              <a:rPr lang="fr-FR" sz="1200" dirty="0">
                <a:cs typeface="Times New Roman" panose="02020603050405020304" pitchFamily="18" charset="0"/>
              </a:rPr>
              <a:t>son établissement.</a:t>
            </a:r>
          </a:p>
          <a:p>
            <a:r>
              <a:rPr lang="fr-FR" sz="1200" dirty="0">
                <a:cs typeface="Times New Roman" panose="02020603050405020304" pitchFamily="18" charset="0"/>
              </a:rPr>
              <a:t>Pour saisir les renseignements facultatifs, cliquez sur </a:t>
            </a:r>
          </a:p>
          <a:p>
            <a:pPr marL="457200" lvl="1" indent="0">
              <a:buNone/>
            </a:pPr>
            <a:endParaRPr lang="fr-FR" sz="1200" dirty="0"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  <a:p>
            <a:endParaRPr lang="fr-FR" sz="1200" dirty="0"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140382"/>
            <a:ext cx="232975" cy="20634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642" y="2437642"/>
            <a:ext cx="6150232" cy="2315696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7164288" y="3795886"/>
            <a:ext cx="352117" cy="288032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>
            <a:stCxn id="8" idx="3"/>
          </p:cNvCxnSpPr>
          <p:nvPr/>
        </p:nvCxnSpPr>
        <p:spPr>
          <a:xfrm>
            <a:off x="4372927" y="2243557"/>
            <a:ext cx="2791361" cy="155232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7639883" y="3241394"/>
            <a:ext cx="1590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Les éléments ne peuvent  être saisis que lorsque la demande est à l’état « En attente de décision »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954107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u contenu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229140" y="1762577"/>
            <a:ext cx="5583778" cy="302092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484931"/>
            <a:ext cx="8424000" cy="591630"/>
          </a:xfrm>
        </p:spPr>
        <p:txBody>
          <a:bodyPr/>
          <a:lstStyle/>
          <a:p>
            <a:pPr algn="ctr" defTabSz="685800" fontAlgn="base">
              <a:spcAft>
                <a:spcPct val="0"/>
              </a:spcAft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LE DIRECTEUR D’ÉCOLE</a:t>
            </a:r>
            <a:endParaRPr lang="fr-FR" sz="2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DSI²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25A752B1-8B5E-42FE-A6F8-55C3F7CBA5BB}"/>
              </a:ext>
            </a:extLst>
          </p:cNvPr>
          <p:cNvSpPr txBox="1">
            <a:spLocks/>
          </p:cNvSpPr>
          <p:nvPr/>
        </p:nvSpPr>
        <p:spPr bwMode="gray">
          <a:xfrm>
            <a:off x="539552" y="987574"/>
            <a:ext cx="8484554" cy="36554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cs typeface="Times New Roman" panose="02020603050405020304" pitchFamily="18" charset="0"/>
              </a:rPr>
              <a:t>Le traitement de la demande consiste à saisir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200" dirty="0">
                <a:cs typeface="Times New Roman" panose="02020603050405020304" pitchFamily="18" charset="0"/>
              </a:rPr>
              <a:t>le nombre de classes dans l’école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200" dirty="0">
                <a:cs typeface="Times New Roman" panose="02020603050405020304" pitchFamily="18" charset="0"/>
              </a:rPr>
              <a:t>la possibilité de répartir ou non les élèves</a:t>
            </a:r>
          </a:p>
          <a:p>
            <a:pPr marL="457200" lvl="1" indent="0">
              <a:buNone/>
            </a:pPr>
            <a:endParaRPr lang="fr-FR" sz="1200" dirty="0"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  <a:p>
            <a:endParaRPr lang="fr-FR" sz="1200" dirty="0">
              <a:cs typeface="Times New Roman" panose="02020603050405020304" pitchFamily="18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059833" y="3795886"/>
            <a:ext cx="4320480" cy="936104"/>
          </a:xfrm>
          <a:prstGeom prst="roundRect">
            <a:avLst>
              <a:gd name="adj" fmla="val 50000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796535" y="1707654"/>
            <a:ext cx="1335305" cy="223224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876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DSI²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395536" y="123478"/>
            <a:ext cx="8424000" cy="5916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base">
              <a:spcAft>
                <a:spcPct val="0"/>
              </a:spcAft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SYNTHÈSE</a:t>
            </a:r>
            <a:endParaRPr lang="fr-FR" sz="2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532552"/>
              </p:ext>
            </p:extLst>
          </p:nvPr>
        </p:nvGraphicFramePr>
        <p:xfrm>
          <a:off x="35496" y="627534"/>
          <a:ext cx="8928992" cy="3914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7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7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791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+mn-lt"/>
                          <a:cs typeface="Times New Roman" panose="02020603050405020304" pitchFamily="18" charset="0"/>
                        </a:rPr>
                        <a:t>Population</a:t>
                      </a:r>
                      <a:endParaRPr lang="fr-FR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+mn-lt"/>
                          <a:cs typeface="Times New Roman" panose="02020603050405020304" pitchFamily="18" charset="0"/>
                        </a:rPr>
                        <a:t>Fonctionnalités</a:t>
                      </a:r>
                      <a:endParaRPr lang="fr-FR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000" dirty="0" smtClean="0">
                          <a:latin typeface="+mn-lt"/>
                          <a:cs typeface="Times New Roman" panose="02020603050405020304" pitchFamily="18" charset="0"/>
                        </a:rPr>
                        <a:t>Flux des méls</a:t>
                      </a:r>
                      <a:endParaRPr lang="fr-FR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043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+mn-lt"/>
                          <a:cs typeface="Times New Roman" panose="02020603050405020304" pitchFamily="18" charset="0"/>
                        </a:rPr>
                        <a:t>Enseignant du 1</a:t>
                      </a:r>
                      <a:r>
                        <a:rPr lang="fr-FR" sz="1000" baseline="30000" dirty="0" smtClean="0">
                          <a:latin typeface="+mn-lt"/>
                          <a:cs typeface="Times New Roman" panose="02020603050405020304" pitchFamily="18" charset="0"/>
                        </a:rPr>
                        <a:t>er</a:t>
                      </a:r>
                      <a:r>
                        <a:rPr lang="fr-FR" sz="1000" dirty="0" smtClean="0">
                          <a:latin typeface="+mn-lt"/>
                          <a:cs typeface="Times New Roman" panose="02020603050405020304" pitchFamily="18" charset="0"/>
                        </a:rPr>
                        <a:t> degré</a:t>
                      </a:r>
                      <a:endParaRPr lang="fr-FR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+mn-lt"/>
                          <a:cs typeface="Times New Roman" panose="02020603050405020304" pitchFamily="18" charset="0"/>
                        </a:rPr>
                        <a:t>Saisit et consulte le traitement de ses demandes</a:t>
                      </a:r>
                    </a:p>
                    <a:p>
                      <a:r>
                        <a:rPr lang="fr-FR" sz="1000" dirty="0" smtClean="0">
                          <a:latin typeface="+mn-lt"/>
                          <a:cs typeface="Times New Roman" panose="02020603050405020304" pitchFamily="18" charset="0"/>
                        </a:rPr>
                        <a:t>Peut modifier, annuler une</a:t>
                      </a:r>
                      <a:r>
                        <a:rPr lang="fr-FR" sz="1000" baseline="0" dirty="0" smtClean="0">
                          <a:latin typeface="+mn-lt"/>
                          <a:cs typeface="Times New Roman" panose="02020603050405020304" pitchFamily="18" charset="0"/>
                        </a:rPr>
                        <a:t> demande tant qu’elle n’a pas été traitée</a:t>
                      </a:r>
                      <a:endParaRPr lang="fr-FR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+mn-lt"/>
                          <a:cs typeface="Times New Roman" panose="02020603050405020304" pitchFamily="18" charset="0"/>
                        </a:rPr>
                        <a:t>La</a:t>
                      </a:r>
                      <a:r>
                        <a:rPr lang="fr-FR" sz="1000" baseline="0" dirty="0" smtClean="0">
                          <a:latin typeface="+mn-lt"/>
                          <a:cs typeface="Times New Roman" panose="02020603050405020304" pitchFamily="18" charset="0"/>
                        </a:rPr>
                        <a:t> saisie d’une demande déclenche l’envoi d’un mél dans les boites fonctionnelles de l’école et de l’IEN de l’enseignant.</a:t>
                      </a:r>
                    </a:p>
                    <a:p>
                      <a:r>
                        <a:rPr lang="fr-FR" sz="1000" baseline="0" dirty="0" smtClean="0">
                          <a:latin typeface="+mn-lt"/>
                          <a:cs typeface="Times New Roman" panose="02020603050405020304" pitchFamily="18" charset="0"/>
                        </a:rPr>
                        <a:t>L’annulation ou la modification d’une demande déclenche l’envoi d’un </a:t>
                      </a:r>
                      <a:r>
                        <a:rPr lang="fr-FR" sz="10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mél</a:t>
                      </a:r>
                      <a:r>
                        <a:rPr lang="fr-FR" sz="1000" baseline="0" dirty="0" smtClean="0">
                          <a:latin typeface="+mn-lt"/>
                          <a:cs typeface="Times New Roman" panose="02020603050405020304" pitchFamily="18" charset="0"/>
                        </a:rPr>
                        <a:t> à tous les acteurs qui sont intervenus dans le traitement de la demande,</a:t>
                      </a:r>
                      <a:endParaRPr lang="fr-FR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418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+mn-lt"/>
                          <a:cs typeface="Times New Roman" panose="02020603050405020304" pitchFamily="18" charset="0"/>
                        </a:rPr>
                        <a:t>Directeur d’ école</a:t>
                      </a:r>
                      <a:endParaRPr lang="fr-FR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+mn-lt"/>
                          <a:cs typeface="Times New Roman" panose="02020603050405020304" pitchFamily="18" charset="0"/>
                        </a:rPr>
                        <a:t>Saisit et consulte le traitement de ses demandes</a:t>
                      </a:r>
                      <a:endParaRPr lang="fr-FR" sz="1000" baseline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000" baseline="0" dirty="0" smtClean="0">
                          <a:latin typeface="+mn-lt"/>
                          <a:cs typeface="Times New Roman" panose="02020603050405020304" pitchFamily="18" charset="0"/>
                        </a:rPr>
                        <a:t>Traite les demandes des enseignants de son école (nombre de classes – répartition des élèves)</a:t>
                      </a:r>
                      <a:endParaRPr lang="fr-FR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+mn-lt"/>
                          <a:cs typeface="Times New Roman" panose="02020603050405020304" pitchFamily="18" charset="0"/>
                        </a:rPr>
                        <a:t>Le traitement</a:t>
                      </a:r>
                      <a:r>
                        <a:rPr lang="fr-FR" sz="1000" baseline="0" dirty="0" smtClean="0">
                          <a:latin typeface="+mn-lt"/>
                          <a:cs typeface="Times New Roman" panose="02020603050405020304" pitchFamily="18" charset="0"/>
                        </a:rPr>
                        <a:t> d’une demande déclenche l’envoi d’un </a:t>
                      </a:r>
                      <a:r>
                        <a:rPr lang="fr-FR" sz="10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mél</a:t>
                      </a:r>
                      <a:r>
                        <a:rPr lang="fr-FR" sz="1000" baseline="0" dirty="0" smtClean="0">
                          <a:latin typeface="+mn-lt"/>
                          <a:cs typeface="Times New Roman" panose="02020603050405020304" pitchFamily="18" charset="0"/>
                        </a:rPr>
                        <a:t> dans la boite fonctionnelle de l’IEN</a:t>
                      </a:r>
                      <a:endParaRPr lang="fr-FR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734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+mn-lt"/>
                          <a:cs typeface="Times New Roman" panose="02020603050405020304" pitchFamily="18" charset="0"/>
                        </a:rPr>
                        <a:t>IEN et personnels administratifs exerçant en</a:t>
                      </a:r>
                      <a:r>
                        <a:rPr lang="fr-FR" sz="1000" baseline="0" dirty="0" smtClean="0">
                          <a:latin typeface="+mn-lt"/>
                          <a:cs typeface="Times New Roman" panose="02020603050405020304" pitchFamily="18" charset="0"/>
                        </a:rPr>
                        <a:t> circonscription</a:t>
                      </a:r>
                      <a:endParaRPr lang="fr-FR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+mn-lt"/>
                          <a:cs typeface="Times New Roman" panose="02020603050405020304" pitchFamily="18" charset="0"/>
                        </a:rPr>
                        <a:t>Saisit un avis (favorable ou défavorable ou une décision</a:t>
                      </a:r>
                      <a:r>
                        <a:rPr lang="fr-FR" sz="1000" baseline="0" dirty="0" smtClean="0">
                          <a:latin typeface="+mn-lt"/>
                          <a:cs typeface="Times New Roman" panose="02020603050405020304" pitchFamily="18" charset="0"/>
                        </a:rPr>
                        <a:t> (accordée ou refusée)</a:t>
                      </a:r>
                      <a:endParaRPr lang="fr-FR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+mn-lt"/>
                          <a:cs typeface="Times New Roman" panose="02020603050405020304" pitchFamily="18" charset="0"/>
                        </a:rPr>
                        <a:t>Lorsque</a:t>
                      </a:r>
                      <a:r>
                        <a:rPr lang="fr-FR" sz="1000" baseline="0" dirty="0" smtClean="0">
                          <a:latin typeface="+mn-lt"/>
                          <a:cs typeface="Times New Roman" panose="02020603050405020304" pitchFamily="18" charset="0"/>
                        </a:rPr>
                        <a:t> l’IEN </a:t>
                      </a:r>
                      <a:r>
                        <a:rPr lang="fr-FR" sz="1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prend une décision</a:t>
                      </a:r>
                      <a:r>
                        <a:rPr lang="fr-FR" sz="1000" baseline="0" dirty="0" smtClean="0">
                          <a:latin typeface="+mn-lt"/>
                          <a:cs typeface="Times New Roman" panose="02020603050405020304" pitchFamily="18" charset="0"/>
                        </a:rPr>
                        <a:t> concernant une demande d’autorisation d’absence, un </a:t>
                      </a:r>
                      <a:r>
                        <a:rPr lang="fr-FR" sz="10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mél</a:t>
                      </a:r>
                      <a:r>
                        <a:rPr lang="fr-FR" sz="1000" baseline="0" dirty="0" smtClean="0">
                          <a:latin typeface="+mn-lt"/>
                          <a:cs typeface="Times New Roman" panose="02020603050405020304" pitchFamily="18" charset="0"/>
                        </a:rPr>
                        <a:t> est envoyé à l’enseignant.</a:t>
                      </a:r>
                    </a:p>
                    <a:p>
                      <a:r>
                        <a:rPr lang="fr-FR" sz="1000" baseline="0" dirty="0" smtClean="0">
                          <a:latin typeface="+mn-lt"/>
                          <a:cs typeface="Times New Roman" panose="02020603050405020304" pitchFamily="18" charset="0"/>
                        </a:rPr>
                        <a:t>L’IEN peut relancer par </a:t>
                      </a:r>
                      <a:r>
                        <a:rPr lang="fr-FR" sz="10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mél</a:t>
                      </a:r>
                      <a:r>
                        <a:rPr lang="fr-FR" sz="1000" baseline="0" dirty="0" smtClean="0">
                          <a:latin typeface="+mn-lt"/>
                          <a:cs typeface="Times New Roman" panose="02020603050405020304" pitchFamily="18" charset="0"/>
                        </a:rPr>
                        <a:t> un enseignant qui n’aurait pas joint les pièces justificatives nécessaires,</a:t>
                      </a:r>
                      <a:endParaRPr lang="fr-FR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209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+mn-lt"/>
                          <a:cs typeface="Times New Roman" panose="02020603050405020304" pitchFamily="18" charset="0"/>
                        </a:rPr>
                        <a:t>DSDEN </a:t>
                      </a:r>
                      <a:endParaRPr lang="fr-FR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+mn-lt"/>
                          <a:cs typeface="Times New Roman" panose="02020603050405020304" pitchFamily="18" charset="0"/>
                        </a:rPr>
                        <a:t>Personnels habilités des DSDEN</a:t>
                      </a:r>
                      <a:endParaRPr lang="fr-FR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+mn-lt"/>
                          <a:cs typeface="Times New Roman" panose="02020603050405020304" pitchFamily="18" charset="0"/>
                        </a:rPr>
                        <a:t>Saisit une décision (accordée ou refusée) pour les demandes d'autorisation d'absence sur lesquelles l'IEN a émis un avis.</a:t>
                      </a:r>
                    </a:p>
                    <a:p>
                      <a:r>
                        <a:rPr lang="fr-FR" sz="1000" dirty="0" smtClean="0">
                          <a:latin typeface="+mn-lt"/>
                          <a:cs typeface="Times New Roman" panose="02020603050405020304" pitchFamily="18" charset="0"/>
                        </a:rPr>
                        <a:t>Peut relancer par </a:t>
                      </a: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mél </a:t>
                      </a:r>
                      <a:r>
                        <a:rPr lang="fr-FR" sz="1000" dirty="0" smtClean="0">
                          <a:latin typeface="+mn-lt"/>
                          <a:cs typeface="Times New Roman" panose="02020603050405020304" pitchFamily="18" charset="0"/>
                        </a:rPr>
                        <a:t>un enseignant qui n’aurait pas joint les pièces justificatives nécessaires.</a:t>
                      </a:r>
                    </a:p>
                    <a:p>
                      <a:r>
                        <a:rPr lang="fr-FR" sz="1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Après décision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, un </a:t>
                      </a: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mél 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est envoyé à l'enseignant et à l’IEN.</a:t>
                      </a:r>
                      <a:endParaRPr lang="fr-FR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442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+mn-lt"/>
                          <a:cs typeface="Times New Roman" panose="02020603050405020304" pitchFamily="18" charset="0"/>
                        </a:rPr>
                        <a:t>GRH</a:t>
                      </a:r>
                      <a:endParaRPr lang="fr-FR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+mn-lt"/>
                          <a:cs typeface="Times New Roman" panose="02020603050405020304" pitchFamily="18" charset="0"/>
                        </a:rPr>
                        <a:t>Personnels habilités des services RH exerçant en DSDEN ou au rectorat</a:t>
                      </a:r>
                      <a:endParaRPr lang="fr-FR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latin typeface="+mn-lt"/>
                          <a:cs typeface="Times New Roman" panose="02020603050405020304" pitchFamily="18" charset="0"/>
                        </a:rPr>
                        <a:t>Consulte les autorisations d'absences accordées</a:t>
                      </a:r>
                      <a:endParaRPr lang="fr-FR" sz="1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FF6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64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DSI²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395536" y="123478"/>
            <a:ext cx="8424000" cy="5916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base">
              <a:spcAft>
                <a:spcPct val="0"/>
              </a:spcAft>
              <a:defRPr/>
            </a:pPr>
            <a:r>
              <a:rPr lang="fr-FR" sz="20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Flux mails</a:t>
            </a:r>
            <a:endParaRPr lang="fr-FR" sz="2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83568" y="627534"/>
            <a:ext cx="1917700" cy="46453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Saisie PE</a:t>
            </a:r>
            <a:endParaRPr lang="fr-FR" dirty="0"/>
          </a:p>
        </p:txBody>
      </p:sp>
      <p:sp>
        <p:nvSpPr>
          <p:cNvPr id="8" name="AutoShape 2" descr="Résultat de recherche d'images pour &quot;enveloppe mail image&quot;"/>
          <p:cNvSpPr>
            <a:spLocks noChangeAspect="1" noChangeArrowheads="1"/>
          </p:cNvSpPr>
          <p:nvPr/>
        </p:nvSpPr>
        <p:spPr bwMode="auto">
          <a:xfrm>
            <a:off x="4903143" y="301690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196" y="2001579"/>
            <a:ext cx="883809" cy="820317"/>
          </a:xfrm>
          <a:prstGeom prst="rect">
            <a:avLst/>
          </a:prstGeom>
        </p:spPr>
      </p:pic>
      <p:sp>
        <p:nvSpPr>
          <p:cNvPr id="11" name="Organigramme : Disque magnétique 10"/>
          <p:cNvSpPr>
            <a:spLocks noChangeAspect="1"/>
          </p:cNvSpPr>
          <p:nvPr/>
        </p:nvSpPr>
        <p:spPr>
          <a:xfrm>
            <a:off x="7166702" y="601182"/>
            <a:ext cx="1383028" cy="418077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CIRCO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83568" y="1398451"/>
            <a:ext cx="1917700" cy="46453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Saisie directeur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683568" y="2242173"/>
            <a:ext cx="1917700" cy="6210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Saisie IEN - décision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83568" y="3215274"/>
            <a:ext cx="1917700" cy="46453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Saisie IEN - avis</a:t>
            </a:r>
            <a:endParaRPr lang="fr-FR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683568" y="4123606"/>
            <a:ext cx="1917700" cy="46453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Saisie DSDEN - décision</a:t>
            </a:r>
            <a:endParaRPr lang="fr-FR" dirty="0"/>
          </a:p>
        </p:txBody>
      </p:sp>
      <p:sp>
        <p:nvSpPr>
          <p:cNvPr id="17" name="Organigramme : Disque magnétique 16"/>
          <p:cNvSpPr>
            <a:spLocks noChangeAspect="1"/>
          </p:cNvSpPr>
          <p:nvPr/>
        </p:nvSpPr>
        <p:spPr>
          <a:xfrm>
            <a:off x="5323565" y="601182"/>
            <a:ext cx="1383028" cy="418077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É</a:t>
            </a:r>
            <a:r>
              <a:rPr lang="fr-FR" dirty="0" smtClean="0"/>
              <a:t>COLE</a:t>
            </a:r>
            <a:endParaRPr lang="fr-FR" dirty="0"/>
          </a:p>
        </p:txBody>
      </p:sp>
      <p:sp>
        <p:nvSpPr>
          <p:cNvPr id="18" name="Organigramme : Disque magnétique 17"/>
          <p:cNvSpPr>
            <a:spLocks noChangeAspect="1"/>
          </p:cNvSpPr>
          <p:nvPr/>
        </p:nvSpPr>
        <p:spPr>
          <a:xfrm>
            <a:off x="5323565" y="1356306"/>
            <a:ext cx="1383028" cy="418077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CIRCO</a:t>
            </a:r>
            <a:endParaRPr lang="fr-FR" dirty="0"/>
          </a:p>
        </p:txBody>
      </p:sp>
      <p:sp>
        <p:nvSpPr>
          <p:cNvPr id="19" name="Organigramme : Disque magnétique 18"/>
          <p:cNvSpPr>
            <a:spLocks noChangeAspect="1"/>
          </p:cNvSpPr>
          <p:nvPr/>
        </p:nvSpPr>
        <p:spPr>
          <a:xfrm>
            <a:off x="5323565" y="2202700"/>
            <a:ext cx="1383028" cy="418077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PE</a:t>
            </a:r>
            <a:endParaRPr lang="fr-FR" dirty="0"/>
          </a:p>
        </p:txBody>
      </p:sp>
      <p:sp>
        <p:nvSpPr>
          <p:cNvPr id="20" name="Organigramme : Disque magnétique 19"/>
          <p:cNvSpPr>
            <a:spLocks noChangeAspect="1"/>
          </p:cNvSpPr>
          <p:nvPr/>
        </p:nvSpPr>
        <p:spPr>
          <a:xfrm>
            <a:off x="5365741" y="3215274"/>
            <a:ext cx="1383028" cy="418077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DSDEN</a:t>
            </a:r>
            <a:endParaRPr lang="fr-FR" dirty="0"/>
          </a:p>
        </p:txBody>
      </p:sp>
      <p:sp>
        <p:nvSpPr>
          <p:cNvPr id="21" name="Organigramme : Disque magnétique 20"/>
          <p:cNvSpPr>
            <a:spLocks noChangeAspect="1"/>
          </p:cNvSpPr>
          <p:nvPr/>
        </p:nvSpPr>
        <p:spPr>
          <a:xfrm>
            <a:off x="5323565" y="4123606"/>
            <a:ext cx="1383028" cy="418077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PE</a:t>
            </a:r>
            <a:endParaRPr lang="fr-FR" dirty="0"/>
          </a:p>
        </p:txBody>
      </p:sp>
      <p:sp>
        <p:nvSpPr>
          <p:cNvPr id="22" name="Organigramme : Disque magnétique 21"/>
          <p:cNvSpPr>
            <a:spLocks noChangeAspect="1"/>
          </p:cNvSpPr>
          <p:nvPr/>
        </p:nvSpPr>
        <p:spPr>
          <a:xfrm>
            <a:off x="7203165" y="4123605"/>
            <a:ext cx="1383028" cy="418077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CIRCO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1714233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pour le MESRI</Description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57A1D6-DBE0-4F71-AA10-B9F6DCEE3E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5FEE13-FEC8-4F1C-8222-8648587329A0}">
  <ds:schemaRefs>
    <ds:schemaRef ds:uri="2c7ddd52-0a06-43b1-a35c-dcb15ea2e3f4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3F7153E-BC0D-4381-BA75-370C218E39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4465</TotalTime>
  <Words>653</Words>
  <Application>Microsoft Office PowerPoint</Application>
  <PresentationFormat>Affichage à l'écran (16:9)</PresentationFormat>
  <Paragraphs>119</Paragraphs>
  <Slides>10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ＭＳ Ｐゴシック</vt:lpstr>
      <vt:lpstr>Arial</vt:lpstr>
      <vt:lpstr>Times New Roman</vt:lpstr>
      <vt:lpstr>MINISTÈRIEL</vt:lpstr>
      <vt:lpstr>Présentation PowerPoint</vt:lpstr>
      <vt:lpstr>AA1D – Objectifs et avantages</vt:lpstr>
      <vt:lpstr>Un processus à 5 niveaux   </vt:lpstr>
      <vt:lpstr>ACCES</vt:lpstr>
      <vt:lpstr>LE DIRECTEUR D’ÉCOLE</vt:lpstr>
      <vt:lpstr>LE DIRECTEUR D’ÉCOLE</vt:lpstr>
      <vt:lpstr>LE DIRECTEUR D’ÉCOLE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LE CAM ISABELLE</cp:lastModifiedBy>
  <cp:revision>253</cp:revision>
  <dcterms:created xsi:type="dcterms:W3CDTF">2020-03-05T15:21:24Z</dcterms:created>
  <dcterms:modified xsi:type="dcterms:W3CDTF">2024-12-10T10:10:48Z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