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31" r:id="rId5"/>
    <p:sldId id="2147377764" r:id="rId6"/>
    <p:sldId id="2147377779" r:id="rId7"/>
    <p:sldId id="2147377766" r:id="rId8"/>
    <p:sldId id="2147377780" r:id="rId9"/>
    <p:sldId id="2147377781" r:id="rId10"/>
    <p:sldId id="2147377782" r:id="rId11"/>
    <p:sldId id="2147377806" r:id="rId12"/>
    <p:sldId id="2147377783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 Brigitte" initials="DB" lastIdx="1" clrIdx="0">
    <p:extLst>
      <p:ext uri="{19B8F6BF-5375-455C-9EA6-DF929625EA0E}">
        <p15:presenceInfo xmlns:p15="http://schemas.microsoft.com/office/powerpoint/2012/main" userId="S-1-5-21-438068559-3184488261-2103775310-2282" providerId="AD"/>
      </p:ext>
    </p:extLst>
  </p:cmAuthor>
  <p:cmAuthor id="2" name="GARROUTY GILLES" initials="GG" lastIdx="3" clrIdx="1">
    <p:extLst>
      <p:ext uri="{19B8F6BF-5375-455C-9EA6-DF929625EA0E}">
        <p15:presenceInfo xmlns:p15="http://schemas.microsoft.com/office/powerpoint/2012/main" userId="S-1-5-21-438068559-3184488261-2103775310-39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8E8D4"/>
    <a:srgbClr val="C1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8" autoAdjust="0"/>
    <p:restoredTop sz="96395" autoAdjust="0"/>
  </p:normalViewPr>
  <p:slideViewPr>
    <p:cSldViewPr showGuides="1">
      <p:cViewPr varScale="1">
        <p:scale>
          <a:sx n="146" d="100"/>
          <a:sy n="146" d="100"/>
        </p:scale>
        <p:origin x="1176" y="12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02/12/2024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38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91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34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437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08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40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53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1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3DEF38-7EE1-1D43-AEF9-ABAC81AC4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528" y="195486"/>
            <a:ext cx="4968552" cy="27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B0DE5C8-776D-6845-A531-09FECE40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187743"/>
            <a:ext cx="2620843" cy="14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B568F48-49E4-7C40-AD54-2B0E95FD4C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529" y="110261"/>
            <a:ext cx="864096" cy="476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AA1D</a:t>
            </a:r>
          </a:p>
          <a:p>
            <a:pPr algn="ctr"/>
            <a:r>
              <a:rPr lang="fr-FR" dirty="0" smtClean="0"/>
              <a:t>Application de gestion </a:t>
            </a:r>
            <a:r>
              <a:rPr lang="fr-FR" dirty="0" err="1" smtClean="0"/>
              <a:t>dÉmaterialisée</a:t>
            </a:r>
            <a:r>
              <a:rPr lang="fr-FR" dirty="0" smtClean="0"/>
              <a:t> des </a:t>
            </a:r>
            <a:r>
              <a:rPr lang="fr-FR" dirty="0" err="1" smtClean="0"/>
              <a:t>autorisationS</a:t>
            </a:r>
            <a:r>
              <a:rPr lang="fr-FR" dirty="0" smtClean="0"/>
              <a:t> d’absence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539960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AA1D – Objectifs et avantages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51942" y="1076561"/>
            <a:ext cx="7980497" cy="29903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Objectifs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Gérer le suivi des demandes d’autorisations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d’absence du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dépôt de la demande par l’enseignant à la décision définitive d’octroi ou de refus</a:t>
            </a: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Avantages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Suivi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applicatif de bout en bout du traitement des demandes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Dématérialisation 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des pièces justificatives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Dématérialisation des avis et des décisions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Information par email de tous les acteurs au fil de l’eau du traitement de la demande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Compatibilité de l’application avec différents supports numériques: smartphone,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android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webphone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iphone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tablette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Aide en ligne dans l’application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51942" y="1076560"/>
            <a:ext cx="8484554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PROCESS 1</a:t>
            </a:r>
            <a:r>
              <a:rPr lang="fr-FR" sz="1200" b="1" u="sng" baseline="30000" dirty="0">
                <a:solidFill>
                  <a:srgbClr val="002060"/>
                </a:solidFill>
                <a:cs typeface="Times New Roman" panose="02020603050405020304" pitchFamily="18" charset="0"/>
              </a:rPr>
              <a:t>er</a:t>
            </a:r>
            <a:r>
              <a:rPr lang="fr-FR" sz="12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fr-FR" sz="12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niveau</a:t>
            </a:r>
          </a:p>
          <a:p>
            <a:endParaRPr lang="fr-FR" sz="1200" b="1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200" b="1" dirty="0">
                <a:cs typeface="Times New Roman" panose="02020603050405020304" pitchFamily="18" charset="0"/>
              </a:rPr>
              <a:t> L’enseignant</a:t>
            </a:r>
            <a:r>
              <a:rPr lang="fr-FR" sz="1200" dirty="0">
                <a:cs typeface="Times New Roman" panose="02020603050405020304" pitchFamily="18" charset="0"/>
              </a:rPr>
              <a:t> dépose sa demande en ligne et :</a:t>
            </a:r>
          </a:p>
          <a:p>
            <a:pPr lvl="1"/>
            <a:r>
              <a:rPr lang="fr-FR" sz="1200" dirty="0">
                <a:cs typeface="Times New Roman" panose="02020603050405020304" pitchFamily="18" charset="0"/>
              </a:rPr>
              <a:t>met à jour son planning de service qui s’affiche automatiquement</a:t>
            </a:r>
          </a:p>
          <a:p>
            <a:pPr lvl="1"/>
            <a:r>
              <a:rPr lang="fr-FR" sz="1200" dirty="0">
                <a:cs typeface="Times New Roman" panose="02020603050405020304" pitchFamily="18" charset="0"/>
              </a:rPr>
              <a:t>complète les dates de l’absence</a:t>
            </a:r>
          </a:p>
          <a:p>
            <a:pPr lvl="1"/>
            <a:r>
              <a:rPr lang="fr-FR" sz="1200" dirty="0">
                <a:cs typeface="Times New Roman" panose="02020603050405020304" pitchFamily="18" charset="0"/>
              </a:rPr>
              <a:t>précise le niveau de sa classe</a:t>
            </a:r>
          </a:p>
          <a:p>
            <a:pPr lvl="1"/>
            <a:r>
              <a:rPr lang="fr-FR" sz="1200" dirty="0">
                <a:cs typeface="Times New Roman" panose="02020603050405020304" pitchFamily="18" charset="0"/>
              </a:rPr>
              <a:t>précise le motif de </a:t>
            </a:r>
            <a:r>
              <a:rPr lang="fr-FR" sz="1200" dirty="0" smtClean="0">
                <a:cs typeface="Times New Roman" panose="02020603050405020304" pitchFamily="18" charset="0"/>
              </a:rPr>
              <a:t>l’absence</a:t>
            </a:r>
          </a:p>
          <a:p>
            <a:pPr marL="180000" lvl="1" indent="0">
              <a:buNone/>
            </a:pPr>
            <a:endParaRPr lang="fr-FR" sz="12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cs typeface="Times New Roman" panose="02020603050405020304" pitchFamily="18" charset="0"/>
              </a:rPr>
              <a:t> L’application permet à l’enseignant de joindre les pièces justificatives numérisées</a:t>
            </a:r>
            <a:r>
              <a:rPr lang="fr-FR" sz="1200" dirty="0" smtClean="0"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cs typeface="Times New Roman" panose="02020603050405020304" pitchFamily="18" charset="0"/>
              </a:rPr>
              <a:t> L’application alerte sur le délai réglementaire de production des pièces.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cs typeface="Times New Roman" panose="02020603050405020304" pitchFamily="18" charset="0"/>
              </a:rPr>
              <a:t> En cas de demande d’autorisation d’absence avec quota des droits, l’outil affiche les journées déjà utilisées.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1200" dirty="0">
                <a:cs typeface="Times New Roman" panose="02020603050405020304" pitchFamily="18" charset="0"/>
              </a:rPr>
              <a:t> En cas de demande d’autorisation d’absence avec déplacement hors département un champ spécial permet de le préciser.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6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539960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ACCES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3508" y="95206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L’application Autorisations Absence 1</a:t>
            </a:r>
            <a:r>
              <a:rPr lang="fr-FR" baseline="30000" dirty="0" smtClean="0"/>
              <a:t>er</a:t>
            </a:r>
            <a:r>
              <a:rPr lang="fr-FR" dirty="0" smtClean="0"/>
              <a:t> degré (AA1D) est accessible depuis le portail ARENA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64" y="1598392"/>
            <a:ext cx="7064871" cy="3123304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899592" y="3219822"/>
            <a:ext cx="1512168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292080" y="2707926"/>
            <a:ext cx="2088232" cy="1582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107504" y="1076560"/>
            <a:ext cx="8928992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L’enseignant arrive sur un tableau de bord qui récapitule, s’il en a </a:t>
            </a:r>
            <a:r>
              <a:rPr lang="fr-FR" sz="1200" dirty="0" smtClean="0">
                <a:cs typeface="Times New Roman" panose="02020603050405020304" pitchFamily="18" charset="0"/>
              </a:rPr>
              <a:t>déjà demandé</a:t>
            </a:r>
            <a:r>
              <a:rPr lang="fr-FR" sz="1200" dirty="0">
                <a:cs typeface="Times New Roman" panose="02020603050405020304" pitchFamily="18" charset="0"/>
              </a:rPr>
              <a:t>, les autorisations d’absence de l’année en cours.</a:t>
            </a:r>
          </a:p>
          <a:p>
            <a:r>
              <a:rPr lang="fr-FR" sz="1200" dirty="0">
                <a:cs typeface="Times New Roman" panose="02020603050405020304" pitchFamily="18" charset="0"/>
              </a:rPr>
              <a:t>Pour créer une demande, il faut cliquer sur SAISIR UNE DEMANDE.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95686"/>
            <a:ext cx="8043104" cy="248755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90991" y="2427734"/>
            <a:ext cx="1128681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619672" y="1563638"/>
            <a:ext cx="1944216" cy="86409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42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987574"/>
            <a:ext cx="5236584" cy="346439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286836" y="918899"/>
            <a:ext cx="8484554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>
                <a:cs typeface="Times New Roman" panose="02020603050405020304" pitchFamily="18" charset="0"/>
              </a:rPr>
              <a:t>INFORMATION</a:t>
            </a:r>
            <a:r>
              <a:rPr lang="fr-FR" sz="1200" dirty="0">
                <a:cs typeface="Times New Roman" panose="02020603050405020304" pitchFamily="18" charset="0"/>
              </a:rPr>
              <a:t> : 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des</a:t>
            </a:r>
            <a:r>
              <a:rPr lang="fr-FR" sz="1400" dirty="0" smtClean="0">
                <a:cs typeface="Times New Roman" panose="02020603050405020304" pitchFamily="18" charset="0"/>
              </a:rPr>
              <a:t> </a:t>
            </a:r>
            <a:r>
              <a:rPr lang="fr-FR" sz="1200" dirty="0">
                <a:cs typeface="Times New Roman" panose="02020603050405020304" pitchFamily="18" charset="0"/>
              </a:rPr>
              <a:t>documents </a:t>
            </a:r>
            <a:r>
              <a:rPr lang="fr-FR" sz="1200" dirty="0" smtClean="0">
                <a:cs typeface="Times New Roman" panose="02020603050405020304" pitchFamily="18" charset="0"/>
              </a:rPr>
              <a:t>peuvent être </a:t>
            </a:r>
            <a:r>
              <a:rPr lang="fr-FR" sz="1200" dirty="0">
                <a:cs typeface="Times New Roman" panose="02020603050405020304" pitchFamily="18" charset="0"/>
              </a:rPr>
              <a:t>mis en ligne </a:t>
            </a:r>
            <a:r>
              <a:rPr lang="fr-FR" sz="1200" dirty="0" smtClean="0">
                <a:cs typeface="Times New Roman" panose="02020603050405020304" pitchFamily="18" charset="0"/>
              </a:rPr>
              <a:t> </a:t>
            </a:r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139953" y="1203598"/>
            <a:ext cx="576064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130401" y="1341864"/>
            <a:ext cx="1009552" cy="84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2240" y="10967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>
                <a:cs typeface="Times New Roman" panose="02020603050405020304" pitchFamily="18" charset="0"/>
              </a:rPr>
              <a:t>AIDE</a:t>
            </a:r>
            <a:r>
              <a:rPr lang="fr-FR" sz="1200" dirty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: </a:t>
            </a:r>
          </a:p>
          <a:p>
            <a:r>
              <a:rPr lang="fr-FR" sz="1200" dirty="0">
                <a:cs typeface="Times New Roman" panose="02020603050405020304" pitchFamily="18" charset="0"/>
              </a:rPr>
              <a:t>Une aide en ligne est disponible.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7" y="1203598"/>
            <a:ext cx="352117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4118" y="1543140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>
                <a:cs typeface="Times New Roman" panose="02020603050405020304" pitchFamily="18" charset="0"/>
              </a:rPr>
              <a:t>SAISIE</a:t>
            </a:r>
            <a:r>
              <a:rPr lang="fr-FR" sz="1200" dirty="0" smtClean="0">
                <a:cs typeface="Times New Roman" panose="02020603050405020304" pitchFamily="18" charset="0"/>
              </a:rPr>
              <a:t> </a:t>
            </a:r>
            <a:r>
              <a:rPr lang="fr-FR" dirty="0">
                <a:cs typeface="Times New Roman" panose="02020603050405020304" pitchFamily="18" charset="0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Compléter l’emploi du temps: jours travaillés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Saisir la période d’absence</a:t>
            </a: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Sélectionner le motif dans la liste déroulante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Préciser la fonction de remplaçant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Préciser une situation de déplacement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Préciser une situation de multi-affectation</a:t>
            </a: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Valider/Annuler </a:t>
            </a:r>
            <a:r>
              <a:rPr lang="fr-FR" sz="1200" dirty="0" smtClean="0">
                <a:cs typeface="Times New Roman" panose="02020603050405020304" pitchFamily="18" charset="0"/>
              </a:rPr>
              <a:t>la saisie</a:t>
            </a:r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428292" y="1747797"/>
            <a:ext cx="1880012" cy="463913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endCxn id="21" idx="1"/>
          </p:cNvCxnSpPr>
          <p:nvPr/>
        </p:nvCxnSpPr>
        <p:spPr>
          <a:xfrm flipV="1">
            <a:off x="3635177" y="1979754"/>
            <a:ext cx="1793115" cy="22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16" idx="3"/>
          </p:cNvCxnSpPr>
          <p:nvPr/>
        </p:nvCxnSpPr>
        <p:spPr>
          <a:xfrm flipH="1">
            <a:off x="5068134" y="653511"/>
            <a:ext cx="2024147" cy="6941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4235936" y="2233783"/>
            <a:ext cx="3944778" cy="297821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460118" y="2351723"/>
            <a:ext cx="1775818" cy="113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4572000" y="2561438"/>
            <a:ext cx="3240360" cy="37035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491880" y="2719769"/>
            <a:ext cx="1062581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à coins arrondis 26"/>
          <p:cNvSpPr/>
          <p:nvPr/>
        </p:nvSpPr>
        <p:spPr>
          <a:xfrm>
            <a:off x="4780102" y="2924131"/>
            <a:ext cx="1304066" cy="1516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2915816" y="2999968"/>
            <a:ext cx="1830302" cy="38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4858836" y="3252122"/>
            <a:ext cx="2880197" cy="62262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3335851" y="3563434"/>
            <a:ext cx="152298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5822140" y="3906883"/>
            <a:ext cx="1126124" cy="249043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2195736" y="4083918"/>
            <a:ext cx="3626404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15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360000" y="906663"/>
            <a:ext cx="1787810" cy="120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cs typeface="Times New Roman" panose="02020603050405020304" pitchFamily="18" charset="0"/>
              </a:rPr>
              <a:t>Le </a:t>
            </a:r>
            <a:r>
              <a:rPr lang="fr-FR" sz="1200" dirty="0" smtClean="0">
                <a:cs typeface="Times New Roman" panose="02020603050405020304" pitchFamily="18" charset="0"/>
              </a:rPr>
              <a:t>bloc de gauche permet de gérer les PJ attachées: visualiser, supprimer, </a:t>
            </a:r>
            <a:r>
              <a:rPr lang="fr-FR" sz="1200" dirty="0" smtClean="0">
                <a:cs typeface="Times New Roman" panose="02020603050405020304" pitchFamily="18" charset="0"/>
              </a:rPr>
              <a:t>renommer</a:t>
            </a:r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1" y="2036102"/>
            <a:ext cx="8705057" cy="1999105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4467361" y="2544234"/>
            <a:ext cx="2448272" cy="36004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6767736" y="464220"/>
            <a:ext cx="2376264" cy="8110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L’application permet à l’enseignant de joindre les </a:t>
            </a:r>
            <a:r>
              <a:rPr lang="fr-FR" sz="1200" dirty="0" smtClean="0">
                <a:cs typeface="Times New Roman" panose="02020603050405020304" pitchFamily="18" charset="0"/>
              </a:rPr>
              <a:t>pièces justificatives numérisées au format PDF ou JPEG uniquement.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63688" y="1491630"/>
            <a:ext cx="0" cy="1400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8676456" y="1076561"/>
            <a:ext cx="0" cy="22152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588224" y="2036102"/>
            <a:ext cx="0" cy="5081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23528" y="3243260"/>
            <a:ext cx="594405" cy="22607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043608" y="3218930"/>
            <a:ext cx="552270" cy="30921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1595878" y="3056674"/>
            <a:ext cx="455842" cy="3071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2712183" y="1824854"/>
            <a:ext cx="1787810" cy="120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cs typeface="Times New Roman" panose="02020603050405020304" pitchFamily="18" charset="0"/>
              </a:rPr>
              <a:t>Liste des pièces justificatives déjà chargées</a:t>
            </a:r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131840" y="2470188"/>
            <a:ext cx="0" cy="50813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4716016" y="1620336"/>
            <a:ext cx="2376264" cy="6025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cs typeface="Times New Roman" panose="02020603050405020304" pitchFamily="18" charset="0"/>
              </a:rPr>
              <a:t>L’application </a:t>
            </a:r>
            <a:r>
              <a:rPr lang="fr-FR" sz="1200" dirty="0">
                <a:cs typeface="Times New Roman" panose="02020603050405020304" pitchFamily="18" charset="0"/>
              </a:rPr>
              <a:t>alerte sur le délai réglementaire de production des pièces.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95686"/>
            <a:ext cx="8043104" cy="24875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62064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251520" y="885197"/>
            <a:ext cx="8844594" cy="39908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L’enseignant </a:t>
            </a:r>
            <a:r>
              <a:rPr lang="fr-FR" sz="1200" dirty="0" smtClean="0">
                <a:cs typeface="Times New Roman" panose="02020603050405020304" pitchFamily="18" charset="0"/>
              </a:rPr>
              <a:t>peut agir sur chacune de ses demandes en bout de ligne: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consulter            quelque soit l’état de la décision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Modifier              uniquement les demandes « En attente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cs typeface="Times New Roman" panose="02020603050405020304" pitchFamily="18" charset="0"/>
              </a:rPr>
              <a:t>Supprimer          uniquement les demandes « En attente</a:t>
            </a:r>
            <a:r>
              <a:rPr lang="fr-FR" sz="1200" dirty="0">
                <a:cs typeface="Times New Roman" panose="02020603050405020304" pitchFamily="18" charset="0"/>
              </a:rPr>
              <a:t> </a:t>
            </a:r>
            <a:r>
              <a:rPr lang="fr-FR" sz="1200" dirty="0" smtClean="0">
                <a:cs typeface="Times New Roman" panose="02020603050405020304" pitchFamily="18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>
                <a:cs typeface="Times New Roman" panose="02020603050405020304" pitchFamily="18" charset="0"/>
              </a:rPr>
              <a:t>L’enseignant </a:t>
            </a:r>
            <a:r>
              <a:rPr lang="fr-FR" sz="1100" dirty="0">
                <a:cs typeface="Times New Roman" panose="02020603050405020304" pitchFamily="18" charset="0"/>
              </a:rPr>
              <a:t>peut </a:t>
            </a:r>
            <a:r>
              <a:rPr lang="fr-FR" sz="1100" dirty="0" smtClean="0">
                <a:cs typeface="Times New Roman" panose="02020603050405020304" pitchFamily="18" charset="0"/>
              </a:rPr>
              <a:t>trier des demandes en cliquant sur les flèches en-tête de colonne</a:t>
            </a:r>
            <a:r>
              <a:rPr lang="fr-FR" sz="1200" dirty="0" smtClean="0">
                <a:cs typeface="Times New Roman" panose="02020603050405020304" pitchFamily="18" charset="0"/>
              </a:rPr>
              <a:t>     </a:t>
            </a:r>
            <a:r>
              <a:rPr lang="fr-FR" sz="1100" dirty="0" smtClean="0">
                <a:cs typeface="Times New Roman" panose="02020603050405020304" pitchFamily="18" charset="0"/>
              </a:rPr>
              <a:t>L’enseignant </a:t>
            </a:r>
            <a:r>
              <a:rPr lang="fr-FR" sz="1100" dirty="0" smtClean="0">
                <a:cs typeface="Times New Roman" panose="02020603050405020304" pitchFamily="18" charset="0"/>
              </a:rPr>
              <a:t>peut </a:t>
            </a:r>
            <a:r>
              <a:rPr lang="fr-FR" sz="1100" dirty="0" smtClean="0">
                <a:cs typeface="Times New Roman" panose="02020603050405020304" pitchFamily="18" charset="0"/>
              </a:rPr>
              <a:t>connaître </a:t>
            </a:r>
            <a:r>
              <a:rPr lang="fr-FR" sz="1100" dirty="0" smtClean="0">
                <a:cs typeface="Times New Roman" panose="02020603050405020304" pitchFamily="18" charset="0"/>
              </a:rPr>
              <a:t>l’état de sa demande</a:t>
            </a:r>
            <a:endParaRPr lang="fr-FR" sz="1100" dirty="0">
              <a:cs typeface="Times New Roman" panose="02020603050405020304" pitchFamily="18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614001" y="3867894"/>
            <a:ext cx="702416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>
            <a:endCxn id="8" idx="0"/>
          </p:cNvCxnSpPr>
          <p:nvPr/>
        </p:nvCxnSpPr>
        <p:spPr>
          <a:xfrm>
            <a:off x="5076056" y="987574"/>
            <a:ext cx="2889153" cy="288032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6815614" y="3887537"/>
            <a:ext cx="702416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092280" y="4175569"/>
            <a:ext cx="0" cy="4199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5" y="1072974"/>
            <a:ext cx="342900" cy="276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02" y="1294424"/>
            <a:ext cx="314325" cy="3524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4" y="1565828"/>
            <a:ext cx="314325" cy="314325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2555776" y="3945972"/>
            <a:ext cx="0" cy="64950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572000" y="3944552"/>
            <a:ext cx="0" cy="65092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364088" y="3887537"/>
            <a:ext cx="1152128" cy="7079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5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L’ENSEIGNANT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51942" y="1076560"/>
            <a:ext cx="8484554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La saisie d’une demande déclenche l’envoi d’un mél dans les boites fonctionnelles 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- de </a:t>
            </a:r>
            <a:r>
              <a:rPr lang="fr-FR" sz="1200" dirty="0">
                <a:cs typeface="Times New Roman" panose="02020603050405020304" pitchFamily="18" charset="0"/>
              </a:rPr>
              <a:t>l’école 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- de </a:t>
            </a:r>
            <a:r>
              <a:rPr lang="fr-FR" sz="1200" dirty="0">
                <a:cs typeface="Times New Roman" panose="02020603050405020304" pitchFamily="18" charset="0"/>
              </a:rPr>
              <a:t>l’IEN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92" y="1563638"/>
            <a:ext cx="5472608" cy="28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9124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pour le MESRI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FEE13-FEC8-4F1C-8222-8648587329A0}">
  <ds:schemaRefs>
    <ds:schemaRef ds:uri="2c7ddd52-0a06-43b1-a35c-dcb15ea2e3f4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7153E-BC0D-4381-BA75-370C218E3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4390</TotalTime>
  <Words>463</Words>
  <Application>Microsoft Office PowerPoint</Application>
  <PresentationFormat>Affichage à l'écran (16:9)</PresentationFormat>
  <Paragraphs>107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Times New Roman</vt:lpstr>
      <vt:lpstr>Wingdings</vt:lpstr>
      <vt:lpstr>MINISTÈRIEL</vt:lpstr>
      <vt:lpstr>Présentation PowerPoint</vt:lpstr>
      <vt:lpstr>AA1D – Objectifs et avantages</vt:lpstr>
      <vt:lpstr>L’ENSEIGNANT</vt:lpstr>
      <vt:lpstr>ACCES</vt:lpstr>
      <vt:lpstr>L’ENSEIGNANT</vt:lpstr>
      <vt:lpstr>L’ENSEIGNANT</vt:lpstr>
      <vt:lpstr>L’ENSEIGNANT</vt:lpstr>
      <vt:lpstr>L’ENSEIGNANT</vt:lpstr>
      <vt:lpstr>L’ENSEIGNANT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LE CAM ISABELLE</cp:lastModifiedBy>
  <cp:revision>246</cp:revision>
  <dcterms:created xsi:type="dcterms:W3CDTF">2020-03-05T15:21:24Z</dcterms:created>
  <dcterms:modified xsi:type="dcterms:W3CDTF">2024-12-02T10:13:55Z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